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88" r:id="rId2"/>
    <p:sldId id="257" r:id="rId3"/>
    <p:sldId id="258" r:id="rId4"/>
    <p:sldId id="289" r:id="rId5"/>
    <p:sldId id="256" r:id="rId6"/>
    <p:sldId id="267" r:id="rId7"/>
    <p:sldId id="272" r:id="rId8"/>
    <p:sldId id="273" r:id="rId9"/>
    <p:sldId id="285" r:id="rId10"/>
    <p:sldId id="274" r:id="rId11"/>
    <p:sldId id="276" r:id="rId12"/>
    <p:sldId id="278" r:id="rId13"/>
    <p:sldId id="275" r:id="rId14"/>
    <p:sldId id="279" r:id="rId15"/>
    <p:sldId id="281" r:id="rId16"/>
    <p:sldId id="280" r:id="rId17"/>
    <p:sldId id="282" r:id="rId18"/>
    <p:sldId id="284" r:id="rId19"/>
    <p:sldId id="286" r:id="rId20"/>
  </p:sldIdLst>
  <p:sldSz cx="9144000" cy="5143500" type="screen16x9"/>
  <p:notesSz cx="6858000" cy="9144000"/>
  <p:embeddedFontLst>
    <p:embeddedFont>
      <p:font typeface="Clear Sans" panose="020B0604020202020204" pitchFamily="34" charset="0"/>
      <p:regular r:id="rId22"/>
    </p:embeddedFont>
    <p:embeddedFont>
      <p:font typeface="Clear Sans Bold" panose="020B0604020202020204" pitchFamily="34" charset="0"/>
      <p:regular r:id="rId23"/>
    </p:embeddedFont>
    <p:embeddedFont>
      <p:font typeface="Clear Sans Medium" panose="020B0604020202020204" pitchFamily="34" charset="0"/>
      <p:regular r:id="rId24"/>
    </p:embeddedFont>
    <p:embeddedFont>
      <p:font typeface="Cooper Black" panose="0208090404030B020404" pitchFamily="18" charset="77"/>
      <p:regular r:id="rId25"/>
    </p:embeddedFont>
    <p:embeddedFont>
      <p:font typeface="Fira Code" panose="020B0809050000020004" pitchFamily="49" charset="0"/>
      <p:regular r:id="rId26"/>
      <p:bold r:id="rId27"/>
    </p:embeddedFont>
    <p:embeddedFont>
      <p:font typeface="Goudy Stout" panose="0202090407030B020401" pitchFamily="18" charset="77"/>
      <p:regular r:id="rId28"/>
    </p:embeddedFont>
    <p:embeddedFont>
      <p:font typeface="JetBrains Mono" panose="02000009000000000000" pitchFamily="49" charset="0"/>
      <p:regular r:id="rId29"/>
      <p:bold r:id="rId30"/>
      <p:italic r:id="rId31"/>
      <p:boldItalic r:id="rId32"/>
    </p:embeddedFont>
    <p:embeddedFont>
      <p:font typeface="Noto Sans Bold" panose="020B0604020202020204" pitchFamily="3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72FE16-BE50-4D92-825C-595AB3FACD9F}">
  <a:tblStyle styleId="{1F72FE16-BE50-4D92-825C-595AB3FACD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4" autoAdjust="0"/>
    <p:restoredTop sz="94692"/>
  </p:normalViewPr>
  <p:slideViewPr>
    <p:cSldViewPr snapToGrid="0">
      <p:cViewPr varScale="1">
        <p:scale>
          <a:sx n="127" d="100"/>
          <a:sy n="127" d="100"/>
        </p:scale>
        <p:origin x="20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e7f9c668d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e7f9c668d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7f9c668d6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7f9c668d6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7b3cc9d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7b3cc9d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4"/>
        <p:cNvGrpSpPr/>
        <p:nvPr/>
      </p:nvGrpSpPr>
      <p:grpSpPr>
        <a:xfrm>
          <a:off x="0" y="0"/>
          <a:ext cx="0" cy="0"/>
          <a:chOff x="0" y="0"/>
          <a:chExt cx="0" cy="0"/>
        </a:xfrm>
      </p:grpSpPr>
      <p:sp>
        <p:nvSpPr>
          <p:cNvPr id="165" name="Google Shape;165;p11"/>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txBox="1">
            <a:spLocks noGrp="1"/>
          </p:cNvSpPr>
          <p:nvPr>
            <p:ph type="title" hasCustomPrompt="1"/>
          </p:nvPr>
        </p:nvSpPr>
        <p:spPr>
          <a:xfrm>
            <a:off x="1084225" y="1311425"/>
            <a:ext cx="6379200" cy="10185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8" name="Google Shape;168;p11"/>
          <p:cNvSpPr txBox="1">
            <a:spLocks noGrp="1"/>
          </p:cNvSpPr>
          <p:nvPr>
            <p:ph type="body" idx="1"/>
          </p:nvPr>
        </p:nvSpPr>
        <p:spPr>
          <a:xfrm>
            <a:off x="1554225" y="2486925"/>
            <a:ext cx="6689100" cy="528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800">
                <a:solidFill>
                  <a:schemeClr val="accent3"/>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69" name="Google Shape;169;p11"/>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70" name="Google Shape;170;p11"/>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71" name="Google Shape;171;p11"/>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2" name="Google Shape;172;p11"/>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73" name="Google Shape;173;p11"/>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74" name="Google Shape;174;p11"/>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75" name="Google Shape;175;p11"/>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76" name="Google Shape;176;p11"/>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77" name="Google Shape;177;p11"/>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78" name="Google Shape;178;p11"/>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79" name="Google Shape;179;p11"/>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80" name="Google Shape;180;p11"/>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81" name="Google Shape;181;p11"/>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82" name="Google Shape;182;p11"/>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umbers and text">
  <p:cSld name="CUSTOM_7">
    <p:spTree>
      <p:nvGrpSpPr>
        <p:cNvPr id="1" name="Shape 310"/>
        <p:cNvGrpSpPr/>
        <p:nvPr/>
      </p:nvGrpSpPr>
      <p:grpSpPr>
        <a:xfrm>
          <a:off x="0" y="0"/>
          <a:ext cx="0" cy="0"/>
          <a:chOff x="0" y="0"/>
          <a:chExt cx="0" cy="0"/>
        </a:xfrm>
      </p:grpSpPr>
      <p:sp>
        <p:nvSpPr>
          <p:cNvPr id="311" name="Google Shape;311;p18"/>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txBox="1">
            <a:spLocks noGrp="1"/>
          </p:cNvSpPr>
          <p:nvPr>
            <p:ph type="title" hasCustomPrompt="1"/>
          </p:nvPr>
        </p:nvSpPr>
        <p:spPr>
          <a:xfrm>
            <a:off x="1134200" y="686250"/>
            <a:ext cx="5341200" cy="637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5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4" name="Google Shape;314;p18"/>
          <p:cNvSpPr txBox="1">
            <a:spLocks noGrp="1"/>
          </p:cNvSpPr>
          <p:nvPr>
            <p:ph type="subTitle" idx="1"/>
          </p:nvPr>
        </p:nvSpPr>
        <p:spPr>
          <a:xfrm>
            <a:off x="1664475" y="1323750"/>
            <a:ext cx="4810800" cy="39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800">
                <a:solidFill>
                  <a:schemeClr val="accent3"/>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5" name="Google Shape;315;p18"/>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16" name="Google Shape;316;p18"/>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17" name="Google Shape;317;p18"/>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18" name="Google Shape;318;p18"/>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19" name="Google Shape;319;p18"/>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20" name="Google Shape;320;p18"/>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21" name="Google Shape;321;p18"/>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22" name="Google Shape;322;p18"/>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23" name="Google Shape;323;p18"/>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24" name="Google Shape;324;p18"/>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25" name="Google Shape;325;p18"/>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26" name="Google Shape;326;p18"/>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27" name="Google Shape;327;p18"/>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28" name="Google Shape;328;p18"/>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329" name="Google Shape;329;p18"/>
          <p:cNvSpPr txBox="1">
            <a:spLocks noGrp="1"/>
          </p:cNvSpPr>
          <p:nvPr>
            <p:ph type="title" idx="2" hasCustomPrompt="1"/>
          </p:nvPr>
        </p:nvSpPr>
        <p:spPr>
          <a:xfrm>
            <a:off x="2100875" y="2016175"/>
            <a:ext cx="51060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0" name="Google Shape;330;p18"/>
          <p:cNvSpPr txBox="1">
            <a:spLocks noGrp="1"/>
          </p:cNvSpPr>
          <p:nvPr>
            <p:ph type="subTitle" idx="3"/>
          </p:nvPr>
        </p:nvSpPr>
        <p:spPr>
          <a:xfrm>
            <a:off x="2100875" y="2506366"/>
            <a:ext cx="5106000" cy="39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600">
                <a:solidFill>
                  <a:schemeClr val="accent3"/>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31" name="Google Shape;331;p18"/>
          <p:cNvSpPr txBox="1">
            <a:spLocks noGrp="1"/>
          </p:cNvSpPr>
          <p:nvPr>
            <p:ph type="title" idx="4" hasCustomPrompt="1"/>
          </p:nvPr>
        </p:nvSpPr>
        <p:spPr>
          <a:xfrm>
            <a:off x="2100875" y="3013959"/>
            <a:ext cx="51060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2" name="Google Shape;332;p18"/>
          <p:cNvSpPr txBox="1">
            <a:spLocks noGrp="1"/>
          </p:cNvSpPr>
          <p:nvPr>
            <p:ph type="subTitle" idx="5"/>
          </p:nvPr>
        </p:nvSpPr>
        <p:spPr>
          <a:xfrm>
            <a:off x="2100875" y="3504150"/>
            <a:ext cx="5106000" cy="39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600">
                <a:solidFill>
                  <a:schemeClr val="accent3"/>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710125" y="542575"/>
            <a:ext cx="3861900" cy="1425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extLst>
      <p:ext uri="{BB962C8B-B14F-4D97-AF65-F5344CB8AC3E}">
        <p14:creationId xmlns:p14="http://schemas.microsoft.com/office/powerpoint/2010/main" val="202609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 id="2147483664" r:id="rId4"/>
    <p:sldLayoutId id="2147483669" r:id="rId5"/>
    <p:sldLayoutId id="2147483670"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19.jpeg"/><Relationship Id="rId4" Type="http://schemas.openxmlformats.org/officeDocument/2006/relationships/image" Target="../media/image15.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4000">
              <a:srgbClr val="747689"/>
            </a:gs>
            <a:gs pos="36000">
              <a:schemeClr val="accent5">
                <a:lumMod val="75000"/>
                <a:lumOff val="2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3882198" y="1077855"/>
            <a:ext cx="5163167" cy="2958412"/>
            <a:chOff x="0" y="-95250"/>
            <a:chExt cx="13768445" cy="7889099"/>
          </a:xfrm>
        </p:grpSpPr>
        <p:sp>
          <p:nvSpPr>
            <p:cNvPr id="3" name="TextBox 3"/>
            <p:cNvSpPr txBox="1"/>
            <p:nvPr/>
          </p:nvSpPr>
          <p:spPr>
            <a:xfrm>
              <a:off x="0" y="1928225"/>
              <a:ext cx="13768445" cy="3590725"/>
            </a:xfrm>
            <a:prstGeom prst="rect">
              <a:avLst/>
            </a:prstGeom>
          </p:spPr>
          <p:txBody>
            <a:bodyPr lIns="0" tIns="0" rIns="0" bIns="0" rtlCol="0" anchor="t">
              <a:spAutoFit/>
            </a:bodyPr>
            <a:lstStyle/>
            <a:p>
              <a:pPr>
                <a:lnSpc>
                  <a:spcPts val="3450"/>
                </a:lnSpc>
              </a:pPr>
              <a:r>
                <a:rPr lang="en-US" sz="3450">
                  <a:solidFill>
                    <a:srgbClr val="F7B4A7"/>
                  </a:solidFill>
                  <a:latin typeface="Clear Sans Bold"/>
                </a:rPr>
                <a:t>Design and Implementation of Token Passing System in C++</a:t>
              </a:r>
            </a:p>
          </p:txBody>
        </p:sp>
        <p:sp>
          <p:nvSpPr>
            <p:cNvPr id="4" name="TextBox 4"/>
            <p:cNvSpPr txBox="1"/>
            <p:nvPr/>
          </p:nvSpPr>
          <p:spPr>
            <a:xfrm>
              <a:off x="0" y="-95250"/>
              <a:ext cx="13768445" cy="1125779"/>
            </a:xfrm>
            <a:prstGeom prst="rect">
              <a:avLst/>
            </a:prstGeom>
          </p:spPr>
          <p:txBody>
            <a:bodyPr lIns="0" tIns="0" rIns="0" bIns="0" rtlCol="0" anchor="t">
              <a:spAutoFit/>
            </a:bodyPr>
            <a:lstStyle/>
            <a:p>
              <a:pPr>
                <a:lnSpc>
                  <a:spcPts val="3640"/>
                </a:lnSpc>
              </a:pPr>
              <a:r>
                <a:rPr lang="en-US" sz="2600">
                  <a:solidFill>
                    <a:srgbClr val="94DDDE"/>
                  </a:solidFill>
                  <a:latin typeface="Clear Sans Bold"/>
                </a:rPr>
                <a:t>PROJECT:</a:t>
              </a:r>
            </a:p>
          </p:txBody>
        </p:sp>
        <p:sp>
          <p:nvSpPr>
            <p:cNvPr id="5" name="TextBox 5"/>
            <p:cNvSpPr txBox="1"/>
            <p:nvPr/>
          </p:nvSpPr>
          <p:spPr>
            <a:xfrm>
              <a:off x="0" y="6225214"/>
              <a:ext cx="13768445" cy="1568635"/>
            </a:xfrm>
            <a:prstGeom prst="rect">
              <a:avLst/>
            </a:prstGeom>
          </p:spPr>
          <p:txBody>
            <a:bodyPr lIns="0" tIns="0" rIns="0" bIns="0" rtlCol="0" anchor="t">
              <a:spAutoFit/>
            </a:bodyPr>
            <a:lstStyle/>
            <a:p>
              <a:pPr>
                <a:lnSpc>
                  <a:spcPts val="2380"/>
                </a:lnSpc>
              </a:pPr>
              <a:r>
                <a:rPr lang="en-US" sz="1700">
                  <a:solidFill>
                    <a:srgbClr val="94DDDE"/>
                  </a:solidFill>
                  <a:latin typeface="Clear Sans"/>
                </a:rPr>
                <a:t>Project member: Ngo Hoang Long</a:t>
              </a:r>
            </a:p>
            <a:p>
              <a:pPr>
                <a:lnSpc>
                  <a:spcPts val="2380"/>
                </a:lnSpc>
              </a:pPr>
              <a:r>
                <a:rPr lang="en-US" sz="1700">
                  <a:solidFill>
                    <a:srgbClr val="94DDDE"/>
                  </a:solidFill>
                  <a:latin typeface="Clear Sans"/>
                </a:rPr>
                <a:t>                             Truong Nhat Hoang</a:t>
              </a:r>
            </a:p>
          </p:txBody>
        </p:sp>
      </p:grpSp>
      <p:sp>
        <p:nvSpPr>
          <p:cNvPr id="6" name="Freeform 6"/>
          <p:cNvSpPr/>
          <p:nvPr/>
        </p:nvSpPr>
        <p:spPr>
          <a:xfrm>
            <a:off x="591417" y="-960873"/>
            <a:ext cx="3377821" cy="20574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sz="700"/>
          </a:p>
        </p:txBody>
      </p:sp>
      <p:sp>
        <p:nvSpPr>
          <p:cNvPr id="7" name="Freeform 7"/>
          <p:cNvSpPr/>
          <p:nvPr/>
        </p:nvSpPr>
        <p:spPr>
          <a:xfrm>
            <a:off x="3151917" y="895356"/>
            <a:ext cx="597164" cy="1293071"/>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sz="700"/>
          </a:p>
        </p:txBody>
      </p:sp>
      <p:sp>
        <p:nvSpPr>
          <p:cNvPr id="8" name="Freeform 8"/>
          <p:cNvSpPr/>
          <p:nvPr/>
        </p:nvSpPr>
        <p:spPr>
          <a:xfrm flipH="1">
            <a:off x="1047595" y="1010577"/>
            <a:ext cx="2678877" cy="2795792"/>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sz="700"/>
          </a:p>
        </p:txBody>
      </p:sp>
      <p:sp>
        <p:nvSpPr>
          <p:cNvPr id="9" name="Freeform 9"/>
          <p:cNvSpPr/>
          <p:nvPr/>
        </p:nvSpPr>
        <p:spPr>
          <a:xfrm>
            <a:off x="-473574" y="632213"/>
            <a:ext cx="1572020" cy="1220459"/>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sz="700"/>
          </a:p>
        </p:txBody>
      </p:sp>
      <p:sp>
        <p:nvSpPr>
          <p:cNvPr id="10" name="Freeform 10"/>
          <p:cNvSpPr/>
          <p:nvPr/>
        </p:nvSpPr>
        <p:spPr>
          <a:xfrm>
            <a:off x="311042" y="2502900"/>
            <a:ext cx="947148" cy="212625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sz="700"/>
          </a:p>
        </p:txBody>
      </p:sp>
      <p:sp>
        <p:nvSpPr>
          <p:cNvPr id="11" name="Freeform 11"/>
          <p:cNvSpPr/>
          <p:nvPr/>
        </p:nvSpPr>
        <p:spPr>
          <a:xfrm>
            <a:off x="2005902" y="3806368"/>
            <a:ext cx="1743179" cy="20574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5;p27">
            <a:extLst>
              <a:ext uri="{FF2B5EF4-FFF2-40B4-BE49-F238E27FC236}">
                <a16:creationId xmlns:a16="http://schemas.microsoft.com/office/drawing/2014/main" id="{9A52C8C7-CEB2-989C-C2B1-D439590E5090}"/>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
        <p:nvSpPr>
          <p:cNvPr id="6" name="Hộp Văn bản 5">
            <a:extLst>
              <a:ext uri="{FF2B5EF4-FFF2-40B4-BE49-F238E27FC236}">
                <a16:creationId xmlns:a16="http://schemas.microsoft.com/office/drawing/2014/main" id="{1BB1F373-3C6F-2C8F-A9AA-A9C4D9BF8A28}"/>
              </a:ext>
            </a:extLst>
          </p:cNvPr>
          <p:cNvSpPr txBox="1"/>
          <p:nvPr/>
        </p:nvSpPr>
        <p:spPr>
          <a:xfrm>
            <a:off x="978476" y="664201"/>
            <a:ext cx="6443879" cy="1658916"/>
          </a:xfrm>
          <a:prstGeom prst="rect">
            <a:avLst/>
          </a:prstGeom>
          <a:noFill/>
        </p:spPr>
        <p:txBody>
          <a:bodyPr wrap="square">
            <a:spAutoFit/>
          </a:bodyPr>
          <a:lstStyle/>
          <a:p>
            <a:pPr>
              <a:lnSpc>
                <a:spcPct val="150000"/>
              </a:lnSpc>
            </a:pPr>
            <a:r>
              <a:rPr lang="vi-VN" sz="1150" b="0" dirty="0">
                <a:solidFill>
                  <a:srgbClr val="6A9955"/>
                </a:solidFill>
                <a:effectLst/>
                <a:latin typeface="JetBrains Mono" panose="02000009000000000000" pitchFamily="49" charset="0"/>
              </a:rPr>
              <a:t>/// Displays the </a:t>
            </a:r>
            <a:r>
              <a:rPr lang="en-US" sz="1150" b="0" dirty="0">
                <a:solidFill>
                  <a:srgbClr val="6A9955"/>
                </a:solidFill>
                <a:effectLst/>
                <a:latin typeface="JetBrains Mono" panose="02000009000000000000" pitchFamily="49" charset="0"/>
              </a:rPr>
              <a:t>main</a:t>
            </a:r>
            <a:r>
              <a:rPr lang="vi-VN" sz="1150" b="0" dirty="0">
                <a:solidFill>
                  <a:srgbClr val="6A9955"/>
                </a:solidFill>
                <a:effectLst/>
                <a:latin typeface="JetBrains Mono" panose="02000009000000000000" pitchFamily="49" charset="0"/>
              </a:rPr>
              <a:t> menu. </a:t>
            </a:r>
            <a:endParaRPr lang="en-US" sz="1150" b="0" dirty="0">
              <a:solidFill>
                <a:srgbClr val="6A9955"/>
              </a:solidFill>
              <a:effectLst/>
              <a:latin typeface="JetBrains Mono" panose="02000009000000000000" pitchFamily="49" charset="0"/>
            </a:endParaRPr>
          </a:p>
          <a:p>
            <a:pPr>
              <a:lnSpc>
                <a:spcPct val="150000"/>
              </a:lnSpc>
            </a:pPr>
            <a:r>
              <a:rPr lang="vi-VN" sz="1150" b="0" dirty="0">
                <a:solidFill>
                  <a:srgbClr val="569CD6"/>
                </a:solidFill>
                <a:effectLst/>
                <a:latin typeface="JetBrains Mono" panose="02000009000000000000" pitchFamily="49" charset="0"/>
              </a:rPr>
              <a:t>void</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mainMenu</a:t>
            </a:r>
            <a:r>
              <a:rPr lang="vi-VN"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vi-VN" sz="1150" b="0" dirty="0">
                <a:solidFill>
                  <a:srgbClr val="DCDCAA"/>
                </a:solidFill>
                <a:effectLst/>
                <a:latin typeface="JetBrains Mono" panose="02000009000000000000" pitchFamily="49" charset="0"/>
              </a:rPr>
              <a:t>clearScreen</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"1. </a:t>
            </a:r>
            <a:r>
              <a:rPr lang="vi-VN" sz="1150" b="0" dirty="0" err="1">
                <a:solidFill>
                  <a:srgbClr val="CE9178"/>
                </a:solidFill>
                <a:effectLst/>
                <a:latin typeface="JetBrains Mono" panose="02000009000000000000" pitchFamily="49" charset="0"/>
              </a:rPr>
              <a:t>Press</a:t>
            </a:r>
            <a:r>
              <a:rPr lang="vi-VN" sz="1150" b="0" dirty="0">
                <a:solidFill>
                  <a:srgbClr val="CE9178"/>
                </a:solidFill>
                <a:effectLst/>
                <a:latin typeface="JetBrains Mono" panose="02000009000000000000" pitchFamily="49" charset="0"/>
              </a:rPr>
              <a:t> 1 to </a:t>
            </a:r>
            <a:r>
              <a:rPr lang="vi-VN" sz="1150" b="0" dirty="0" err="1">
                <a:solidFill>
                  <a:srgbClr val="CE9178"/>
                </a:solidFill>
                <a:effectLst/>
                <a:latin typeface="JetBrains Mono" panose="02000009000000000000" pitchFamily="49" charset="0"/>
              </a:rPr>
              <a:t>login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err="1">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err="1">
                <a:solidFill>
                  <a:srgbClr val="DCDCAA"/>
                </a:solidFill>
                <a:effectLst/>
                <a:latin typeface="JetBrains Mono" panose="02000009000000000000" pitchFamily="49" charset="0"/>
              </a:rPr>
              <a:t>endl</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"0. </a:t>
            </a:r>
            <a:r>
              <a:rPr lang="vi-VN" sz="1150" b="0" dirty="0" err="1">
                <a:solidFill>
                  <a:srgbClr val="CE9178"/>
                </a:solidFill>
                <a:effectLst/>
                <a:latin typeface="JetBrains Mono" panose="02000009000000000000" pitchFamily="49" charset="0"/>
              </a:rPr>
              <a:t>Press</a:t>
            </a:r>
            <a:r>
              <a:rPr lang="vi-VN" sz="1150" b="0" dirty="0">
                <a:solidFill>
                  <a:srgbClr val="CE9178"/>
                </a:solidFill>
                <a:effectLst/>
                <a:latin typeface="JetBrains Mono" panose="02000009000000000000" pitchFamily="49" charset="0"/>
              </a:rPr>
              <a:t> 0 to </a:t>
            </a:r>
            <a:r>
              <a:rPr lang="vi-VN" sz="1150" b="0" dirty="0" err="1">
                <a:solidFill>
                  <a:srgbClr val="CE9178"/>
                </a:solidFill>
                <a:effectLst/>
                <a:latin typeface="JetBrains Mono" panose="02000009000000000000" pitchFamily="49" charset="0"/>
              </a:rPr>
              <a:t>quit</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err="1">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err="1">
                <a:solidFill>
                  <a:srgbClr val="DCDCAA"/>
                </a:solidFill>
                <a:effectLst/>
                <a:latin typeface="JetBrains Mono" panose="02000009000000000000" pitchFamily="49" charset="0"/>
              </a:rPr>
              <a:t>endl</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a:t>
            </a:r>
          </a:p>
        </p:txBody>
      </p:sp>
    </p:spTree>
    <p:extLst>
      <p:ext uri="{BB962C8B-B14F-4D97-AF65-F5344CB8AC3E}">
        <p14:creationId xmlns:p14="http://schemas.microsoft.com/office/powerpoint/2010/main" val="2756124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DF391E1E-49D4-8902-63D1-839F6FB47E9A}"/>
              </a:ext>
            </a:extLst>
          </p:cNvPr>
          <p:cNvSpPr txBox="1"/>
          <p:nvPr/>
        </p:nvSpPr>
        <p:spPr>
          <a:xfrm>
            <a:off x="955964" y="634774"/>
            <a:ext cx="7909430" cy="2455288"/>
          </a:xfrm>
          <a:prstGeom prst="rect">
            <a:avLst/>
          </a:prstGeom>
          <a:noFill/>
        </p:spPr>
        <p:txBody>
          <a:bodyPr wrap="square">
            <a:spAutoFit/>
          </a:bodyPr>
          <a:lstStyle/>
          <a:p>
            <a:pPr>
              <a:lnSpc>
                <a:spcPct val="150000"/>
              </a:lnSpc>
            </a:pPr>
            <a:r>
              <a:rPr lang="vi-VN" sz="1150" b="0" dirty="0" err="1">
                <a:solidFill>
                  <a:srgbClr val="569CD6"/>
                </a:solidFill>
                <a:effectLst/>
                <a:latin typeface="JetBrains Mono" panose="02000009000000000000" pitchFamily="49" charset="0"/>
              </a:rPr>
              <a:t>void</a:t>
            </a:r>
            <a:r>
              <a:rPr lang="vi-VN" sz="1150" b="0" dirty="0">
                <a:solidFill>
                  <a:srgbClr val="CCCCCC"/>
                </a:solidFill>
                <a:effectLst/>
                <a:latin typeface="JetBrains Mono" panose="02000009000000000000" pitchFamily="49" charset="0"/>
              </a:rPr>
              <a:t> </a:t>
            </a:r>
            <a:r>
              <a:rPr lang="vi-VN" sz="1150" b="0" dirty="0" err="1">
                <a:solidFill>
                  <a:srgbClr val="DCDCAA"/>
                </a:solidFill>
                <a:effectLst/>
                <a:latin typeface="JetBrains Mono" panose="02000009000000000000" pitchFamily="49" charset="0"/>
              </a:rPr>
              <a:t>sessionMenuSelection</a:t>
            </a:r>
            <a:r>
              <a:rPr lang="vi-VN" sz="1150" b="0" dirty="0">
                <a:solidFill>
                  <a:srgbClr val="CCCCCC"/>
                </a:solidFill>
                <a:effectLst/>
                <a:latin typeface="JetBrains Mono" panose="02000009000000000000" pitchFamily="49" charset="0"/>
              </a:rPr>
              <a:t>(</a:t>
            </a:r>
            <a:r>
              <a:rPr lang="vi-VN" sz="1150" b="0" dirty="0" err="1">
                <a:solidFill>
                  <a:srgbClr val="4EC9B0"/>
                </a:solidFill>
                <a:effectLst/>
                <a:latin typeface="JetBrains Mono" panose="02000009000000000000" pitchFamily="49" charset="0"/>
              </a:rPr>
              <a:t>StoreToken</a:t>
            </a:r>
            <a:r>
              <a:rPr lang="vi-VN" sz="1150" b="0" dirty="0">
                <a:solidFill>
                  <a:srgbClr val="569CD6"/>
                </a:solidFill>
                <a:effectLst/>
                <a:latin typeface="JetBrains Mono" panose="02000009000000000000" pitchFamily="49" charset="0"/>
              </a:rPr>
              <a:t>&amp;</a:t>
            </a:r>
            <a:r>
              <a:rPr lang="vi-VN" sz="1150" b="0" dirty="0">
                <a:solidFill>
                  <a:srgbClr val="CCCCCC"/>
                </a:solidFill>
                <a:effectLst/>
                <a:latin typeface="JetBrains Mono" panose="02000009000000000000" pitchFamily="49" charset="0"/>
              </a:rPr>
              <a:t> </a:t>
            </a:r>
            <a:r>
              <a:rPr lang="vi-VN" sz="1150" b="0" dirty="0" err="1">
                <a:solidFill>
                  <a:srgbClr val="9CDCFE"/>
                </a:solidFill>
                <a:effectLst/>
                <a:latin typeface="JetBrains Mono" panose="02000009000000000000" pitchFamily="49" charset="0"/>
              </a:rPr>
              <a:t>store</a:t>
            </a:r>
            <a:r>
              <a:rPr lang="vi-VN"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vi-VN" sz="1150" b="0" dirty="0">
                <a:solidFill>
                  <a:srgbClr val="DCDCAA"/>
                </a:solidFill>
                <a:effectLst/>
                <a:latin typeface="JetBrains Mono" panose="02000009000000000000" pitchFamily="49" charset="0"/>
              </a:rPr>
              <a:t>clearScreen</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4EC9B0"/>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a:t>
            </a:r>
            <a:endParaRPr lang="en-US" sz="1150" dirty="0">
              <a:solidFill>
                <a:srgbClr val="CCCCCC"/>
              </a:solidFill>
              <a:latin typeface="JetBrains Mono" panose="02000009000000000000" pitchFamily="49" charset="0"/>
            </a:endParaRPr>
          </a:p>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while</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empty</a:t>
            </a:r>
            <a:r>
              <a:rPr lang="vi-VN" sz="1150" b="0" dirty="0">
                <a:solidFill>
                  <a:srgbClr val="CCCCCC"/>
                </a:solidFill>
                <a:effectLst/>
                <a:latin typeface="JetBrains Mono" panose="02000009000000000000" pitchFamily="49" charset="0"/>
              </a:rPr>
              <a:t>() </a:t>
            </a:r>
            <a:r>
              <a:rPr lang="vi-VN" sz="1150" b="0" dirty="0">
                <a:solidFill>
                  <a:srgbClr val="D4D4D4"/>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569CD6"/>
                </a:solidFill>
                <a:effectLst/>
                <a:latin typeface="JetBrains Mono" panose="02000009000000000000" pitchFamily="49" charset="0"/>
              </a:rPr>
              <a:t>true</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9CDCFE"/>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"Enter your user name: "</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4EC9B0"/>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getline</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cin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9CDCFE"/>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"Welcome,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a:t>
            </a:r>
          </a:p>
          <a:p>
            <a:pPr>
              <a:lnSpc>
                <a:spcPct val="150000"/>
              </a:lnSpc>
            </a:pPr>
            <a:endParaRPr lang="en-US" sz="1150" b="0" dirty="0">
              <a:solidFill>
                <a:srgbClr val="CCCCCC"/>
              </a:solidFill>
              <a:effectLst/>
              <a:latin typeface="JetBrains Mono" panose="02000009000000000000" pitchFamily="49" charset="0"/>
            </a:endParaRPr>
          </a:p>
        </p:txBody>
      </p:sp>
      <p:sp>
        <p:nvSpPr>
          <p:cNvPr id="6" name="Google Shape;465;p27">
            <a:extLst>
              <a:ext uri="{FF2B5EF4-FFF2-40B4-BE49-F238E27FC236}">
                <a16:creationId xmlns:a16="http://schemas.microsoft.com/office/drawing/2014/main" id="{5C475B66-5F49-1163-E29D-75FD1EB451E6}"/>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token_system.cpp</a:t>
            </a:r>
            <a:endParaRPr lang="en-US" dirty="0">
              <a:solidFill>
                <a:schemeClr val="accent3"/>
              </a:solidFill>
            </a:endParaRPr>
          </a:p>
        </p:txBody>
      </p:sp>
    </p:spTree>
    <p:extLst>
      <p:ext uri="{BB962C8B-B14F-4D97-AF65-F5344CB8AC3E}">
        <p14:creationId xmlns:p14="http://schemas.microsoft.com/office/powerpoint/2010/main" val="3995656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06F85824-076A-2EB3-8860-0B01AA53E25C}"/>
              </a:ext>
            </a:extLst>
          </p:cNvPr>
          <p:cNvSpPr txBox="1"/>
          <p:nvPr/>
        </p:nvSpPr>
        <p:spPr>
          <a:xfrm>
            <a:off x="893617" y="647377"/>
            <a:ext cx="5708073" cy="1924373"/>
          </a:xfrm>
          <a:prstGeom prst="rect">
            <a:avLst/>
          </a:prstGeom>
          <a:noFill/>
        </p:spPr>
        <p:txBody>
          <a:bodyPr wrap="square">
            <a:spAutoFit/>
          </a:bodyPr>
          <a:lstStyle/>
          <a:p>
            <a:pPr>
              <a:lnSpc>
                <a:spcPct val="150000"/>
              </a:lnSpc>
            </a:pPr>
            <a:r>
              <a:rPr lang="en-US" sz="1150" dirty="0">
                <a:solidFill>
                  <a:srgbClr val="CCCCCC"/>
                </a:solidFill>
                <a:latin typeface="JetBrains Mono" panose="02000009000000000000" pitchFamily="49" charset="0"/>
              </a:rPr>
              <a:t>  </a:t>
            </a:r>
            <a:r>
              <a:rPr lang="vi-VN" sz="1150" b="0" dirty="0">
                <a:solidFill>
                  <a:srgbClr val="C586C0"/>
                </a:solidFill>
                <a:effectLst/>
                <a:latin typeface="JetBrains Mono" panose="02000009000000000000" pitchFamily="49" charset="0"/>
              </a:rPr>
              <a:t>while</a:t>
            </a:r>
            <a:r>
              <a:rPr lang="vi-VN" sz="1150" b="0" dirty="0">
                <a:solidFill>
                  <a:srgbClr val="CCCCCC"/>
                </a:solidFill>
                <a:effectLst/>
                <a:latin typeface="JetBrains Mono" panose="02000009000000000000" pitchFamily="49" charset="0"/>
              </a:rPr>
              <a:t> (</a:t>
            </a:r>
            <a:r>
              <a:rPr lang="vi-VN" sz="1150" b="0" dirty="0">
                <a:solidFill>
                  <a:srgbClr val="569CD6"/>
                </a:solidFill>
                <a:effectLst/>
                <a:latin typeface="JetBrains Mono" panose="02000009000000000000" pitchFamily="49" charset="0"/>
              </a:rPr>
              <a:t>true</a:t>
            </a:r>
            <a:r>
              <a:rPr lang="vi-VN" sz="1150" b="0" dirty="0">
                <a:solidFill>
                  <a:srgbClr val="CCCCCC"/>
                </a:solidFill>
                <a:effectLst/>
                <a:latin typeface="JetBrains Mono" panose="02000009000000000000" pitchFamily="49" charset="0"/>
              </a:rPr>
              <a:t>) {</a:t>
            </a:r>
            <a:endParaRPr lang="en-US" sz="1150" b="0" dirty="0">
              <a:solidFill>
                <a:srgbClr val="CCCCCC"/>
              </a:solidFill>
              <a:effectLst/>
              <a:latin typeface="JetBrains Mono" panose="02000009000000000000" pitchFamily="49" charset="0"/>
            </a:endParaRPr>
          </a:p>
          <a:p>
            <a:pPr>
              <a:lnSpc>
                <a:spcPct val="150000"/>
              </a:lnSpc>
            </a:pPr>
            <a:r>
              <a:rPr lang="en-US" sz="1150" dirty="0">
                <a:solidFill>
                  <a:srgbClr val="CCCCCC"/>
                </a:solidFill>
                <a:latin typeface="JetBrains Mono" panose="02000009000000000000" pitchFamily="49" charset="0"/>
              </a:rPr>
              <a:t>    </a:t>
            </a:r>
            <a:r>
              <a:rPr lang="vi-VN" sz="1150" b="0" dirty="0">
                <a:solidFill>
                  <a:srgbClr val="DCDCAA"/>
                </a:solidFill>
                <a:effectLst/>
                <a:latin typeface="JetBrains Mono" panose="02000009000000000000" pitchFamily="49" charset="0"/>
              </a:rPr>
              <a:t>clearScreen</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sessionMenu</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D7BA7D"/>
                </a:solidFill>
                <a:effectLst/>
                <a:latin typeface="JetBrains Mono" panose="02000009000000000000" pitchFamily="49" charset="0"/>
              </a:rPr>
              <a:t>\n</a:t>
            </a:r>
            <a:r>
              <a:rPr lang="vi-VN" sz="1150" b="0" dirty="0">
                <a:solidFill>
                  <a:srgbClr val="CE9178"/>
                </a:solidFill>
                <a:effectLst/>
                <a:latin typeface="JetBrains Mono" panose="02000009000000000000" pitchFamily="49" charset="0"/>
              </a:rPr>
              <a:t>Enter your selection: "</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getline</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cin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a:t>
            </a:r>
          </a:p>
        </p:txBody>
      </p:sp>
      <p:sp>
        <p:nvSpPr>
          <p:cNvPr id="8" name="Google Shape;465;p27">
            <a:extLst>
              <a:ext uri="{FF2B5EF4-FFF2-40B4-BE49-F238E27FC236}">
                <a16:creationId xmlns:a16="http://schemas.microsoft.com/office/drawing/2014/main" id="{774E0FF7-450C-EDB7-DFD9-3DC220C87F33}"/>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token_system.cpp</a:t>
            </a:r>
            <a:endParaRPr lang="en-US" dirty="0">
              <a:solidFill>
                <a:schemeClr val="accent3"/>
              </a:solidFill>
            </a:endParaRPr>
          </a:p>
        </p:txBody>
      </p:sp>
    </p:spTree>
    <p:extLst>
      <p:ext uri="{BB962C8B-B14F-4D97-AF65-F5344CB8AC3E}">
        <p14:creationId xmlns:p14="http://schemas.microsoft.com/office/powerpoint/2010/main" val="800583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5;p27">
            <a:extLst>
              <a:ext uri="{FF2B5EF4-FFF2-40B4-BE49-F238E27FC236}">
                <a16:creationId xmlns:a16="http://schemas.microsoft.com/office/drawing/2014/main" id="{762CEF0D-066D-E921-10AF-A9C9D70FDCCC}"/>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
        <p:nvSpPr>
          <p:cNvPr id="6" name="Hộp Văn bản 5">
            <a:extLst>
              <a:ext uri="{FF2B5EF4-FFF2-40B4-BE49-F238E27FC236}">
                <a16:creationId xmlns:a16="http://schemas.microsoft.com/office/drawing/2014/main" id="{AC929B1B-03C8-6A07-E0C1-76E83AB397AA}"/>
              </a:ext>
            </a:extLst>
          </p:cNvPr>
          <p:cNvSpPr txBox="1"/>
          <p:nvPr/>
        </p:nvSpPr>
        <p:spPr>
          <a:xfrm>
            <a:off x="962892" y="680463"/>
            <a:ext cx="8181108" cy="3517117"/>
          </a:xfrm>
          <a:prstGeom prst="rect">
            <a:avLst/>
          </a:prstGeom>
          <a:noFill/>
        </p:spPr>
        <p:txBody>
          <a:bodyPr wrap="square">
            <a:spAutoFit/>
          </a:bodyPr>
          <a:lstStyle/>
          <a:p>
            <a:pPr>
              <a:lnSpc>
                <a:spcPct val="150000"/>
              </a:lnSpc>
            </a:pPr>
            <a:r>
              <a:rPr lang="vi-VN" sz="1150" b="0" dirty="0">
                <a:solidFill>
                  <a:srgbClr val="6A9955"/>
                </a:solidFill>
                <a:effectLst/>
                <a:latin typeface="JetBrains Mono" panose="02000009000000000000" pitchFamily="49" charset="0"/>
              </a:rPr>
              <a:t>/// Displays the session menu.</a:t>
            </a:r>
            <a:endParaRPr lang="en-US" sz="1150" b="0" dirty="0">
              <a:solidFill>
                <a:srgbClr val="569CD6"/>
              </a:solidFill>
              <a:effectLst/>
              <a:latin typeface="JetBrains Mono" panose="02000009000000000000" pitchFamily="49" charset="0"/>
            </a:endParaRPr>
          </a:p>
          <a:p>
            <a:pPr>
              <a:lnSpc>
                <a:spcPct val="150000"/>
              </a:lnSpc>
            </a:pPr>
            <a:r>
              <a:rPr lang="en-US" sz="1150" b="0" dirty="0">
                <a:solidFill>
                  <a:srgbClr val="569CD6"/>
                </a:solidFill>
                <a:effectLst/>
                <a:latin typeface="JetBrains Mono" panose="02000009000000000000" pitchFamily="49" charset="0"/>
              </a:rPr>
              <a:t>void</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sessionMenu</a:t>
            </a:r>
            <a:r>
              <a:rPr lang="en-US" sz="1150" b="0" dirty="0">
                <a:solidFill>
                  <a:srgbClr val="CCCCCC"/>
                </a:solidFill>
                <a:effectLst/>
                <a:latin typeface="JetBrains Mono" panose="02000009000000000000" pitchFamily="49" charset="0"/>
              </a:rPr>
              <a:t>(</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usr_name</a:t>
            </a: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p>
          <a:p>
            <a:pPr>
              <a:lnSpc>
                <a:spcPct val="150000"/>
              </a:lnSpc>
            </a:pPr>
            <a:r>
              <a:rPr lang="en-US" sz="1150" dirty="0">
                <a:solidFill>
                  <a:srgbClr val="6A9955"/>
                </a:solidFill>
                <a:latin typeface="JetBrains Mono" panose="02000009000000000000" pitchFamily="49" charset="0"/>
              </a:rPr>
              <a:t>  </a:t>
            </a:r>
            <a:r>
              <a:rPr lang="en-US" sz="1150" b="0" dirty="0">
                <a:solidFill>
                  <a:srgbClr val="6A9955"/>
                </a:solidFill>
                <a:effectLst/>
                <a:latin typeface="JetBrains Mono" panose="02000009000000000000" pitchFamily="49" charset="0"/>
              </a:rPr>
              <a:t>/**</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 `</a:t>
            </a:r>
            <a:r>
              <a:rPr lang="en-US" sz="1150" b="0" dirty="0" err="1">
                <a:solidFill>
                  <a:srgbClr val="6A9955"/>
                </a:solidFill>
                <a:effectLst/>
                <a:latin typeface="JetBrains Mono" panose="02000009000000000000" pitchFamily="49" charset="0"/>
              </a:rPr>
              <a:t>above_message</a:t>
            </a:r>
            <a:r>
              <a:rPr lang="en-US" sz="1150" b="0" dirty="0">
                <a:solidFill>
                  <a:srgbClr val="6A9955"/>
                </a:solidFill>
                <a:effectLst/>
                <a:latin typeface="JetBrains Mono" panose="02000009000000000000" pitchFamily="49" charset="0"/>
              </a:rPr>
              <a:t>` will act as the response from the program to the user.</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 This include showing the message that the user has, any error the user makes</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 while using the program, etc.</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a:t>
            </a:r>
            <a:r>
              <a:rPr lang="en-US" sz="1150" b="0" dirty="0">
                <a:solidFill>
                  <a:srgbClr val="D7BA7D"/>
                </a:solidFill>
                <a:effectLst/>
                <a:latin typeface="JetBrains Mono" panose="02000009000000000000" pitchFamily="49" charset="0"/>
              </a:rPr>
              <a:t>\n</a:t>
            </a:r>
            <a:r>
              <a:rPr lang="en-US" sz="1150" b="0" dirty="0">
                <a:solidFill>
                  <a:srgbClr val="CE9178"/>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std</a:t>
            </a:r>
            <a:r>
              <a:rPr lang="en-US" sz="1150" b="0" dirty="0">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endl</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"1. Press 1 to create a new message to everyone."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endl</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"2. Press 2 to create a new message to a person."</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endl</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"3. Press 3 to read messages for you."</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endl</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"0. Press 0 to close this session (return to main menu)"</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endl</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a:t>
            </a:r>
          </a:p>
        </p:txBody>
      </p:sp>
    </p:spTree>
    <p:extLst>
      <p:ext uri="{BB962C8B-B14F-4D97-AF65-F5344CB8AC3E}">
        <p14:creationId xmlns:p14="http://schemas.microsoft.com/office/powerpoint/2010/main" val="1525431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D4602528-51E5-91F8-B576-44A5426837D0}"/>
              </a:ext>
            </a:extLst>
          </p:cNvPr>
          <p:cNvSpPr txBox="1"/>
          <p:nvPr/>
        </p:nvSpPr>
        <p:spPr>
          <a:xfrm>
            <a:off x="736238" y="680463"/>
            <a:ext cx="7176655" cy="3782574"/>
          </a:xfrm>
          <a:prstGeom prst="rect">
            <a:avLst/>
          </a:prstGeom>
          <a:noFill/>
        </p:spPr>
        <p:txBody>
          <a:bodyPr wrap="square">
            <a:spAutoFit/>
          </a:bodyPr>
          <a:lstStyle/>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"1"</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clearScreen</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"Create a new message to everyone.</a:t>
            </a:r>
            <a:r>
              <a:rPr lang="vi-VN" sz="1150" b="0" dirty="0">
                <a:solidFill>
                  <a:srgbClr val="D7BA7D"/>
                </a:solidFill>
                <a:effectLst/>
                <a:latin typeface="JetBrains Mono" panose="02000009000000000000" pitchFamily="49" charset="0"/>
              </a:rPr>
              <a:t>\n\n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"Enter your message: </a:t>
            </a:r>
            <a:r>
              <a:rPr lang="en-US" sz="1150" dirty="0">
                <a:solidFill>
                  <a:srgbClr val="CE9178"/>
                </a:solidFill>
                <a:latin typeface="JetBrains Mono" panose="02000009000000000000" pitchFamily="49" charset="0"/>
              </a:rPr>
              <a:t>*</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getline</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cin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a:t>
            </a:r>
            <a:r>
              <a:rPr lang="vi-VN" sz="1150" b="0" dirty="0">
                <a:solidFill>
                  <a:srgbClr val="CCCCCC"/>
                </a:solidFill>
                <a:effectLst/>
                <a:latin typeface="JetBrains Mono" panose="02000009000000000000" pitchFamily="49" charset="0"/>
              </a:rPr>
              <a:t>);</a:t>
            </a:r>
            <a:endParaRPr lang="en-US" sz="1150" b="0" dirty="0">
              <a:solidFill>
                <a:srgbClr val="CCCCCC"/>
              </a:solidFill>
              <a:effectLst/>
              <a:latin typeface="JetBrains Mono" panose="02000009000000000000" pitchFamily="49" charset="0"/>
            </a:endParaRPr>
          </a:p>
          <a:p>
            <a:pPr>
              <a:lnSpc>
                <a:spcPct val="150000"/>
              </a:lnSpc>
            </a:pPr>
            <a:r>
              <a:rPr lang="en-US" sz="1150" dirty="0">
                <a:solidFill>
                  <a:srgbClr val="CCCCCC"/>
                </a:solidFill>
                <a:latin typeface="JetBrains Mono" panose="02000009000000000000" pitchFamily="49" charset="0"/>
              </a:rPr>
              <a:t>      </a:t>
            </a:r>
            <a:r>
              <a:rPr lang="en-US" sz="1150" b="0" dirty="0">
                <a:solidFill>
                  <a:srgbClr val="C586C0"/>
                </a:solidFill>
                <a:effectLst/>
                <a:latin typeface="JetBrains Mono" panose="02000009000000000000" pitchFamily="49" charset="0"/>
              </a:rPr>
              <a:t>if</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message</a:t>
            </a:r>
            <a:r>
              <a:rPr lang="en-US" sz="1150" b="0" dirty="0" err="1">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empty</a:t>
            </a:r>
            <a:r>
              <a:rPr lang="en-US" sz="1150" b="0" dirty="0">
                <a:solidFill>
                  <a:srgbClr val="CCCCCC"/>
                </a:solidFill>
                <a:effectLst/>
                <a:latin typeface="JetBrains Mono" panose="02000009000000000000" pitchFamily="49" charset="0"/>
              </a:rPr>
              <a:t>() </a:t>
            </a:r>
            <a:r>
              <a:rPr lang="en-US" sz="1150" b="0" dirty="0">
                <a:solidFill>
                  <a:srgbClr val="D4D4D4"/>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569CD6"/>
                </a:solidFill>
                <a:effectLst/>
                <a:latin typeface="JetBrains Mono" panose="02000009000000000000" pitchFamily="49" charset="0"/>
              </a:rPr>
              <a:t>true</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"You cannot send an empty message."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C586C0"/>
                </a:solidFill>
                <a:effectLst/>
                <a:latin typeface="JetBrains Mono" panose="02000009000000000000" pitchFamily="49" charset="0"/>
              </a:rPr>
              <a:t>continue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p>
          <a:p>
            <a:pPr>
              <a:lnSpc>
                <a:spcPct val="150000"/>
              </a:lnSpc>
            </a:pPr>
            <a:r>
              <a:rPr lang="en-US" sz="1150" dirty="0">
                <a:solidFill>
                  <a:srgbClr val="6A9955"/>
                </a:solidFill>
                <a:latin typeface="JetBrains Mono" panose="02000009000000000000" pitchFamily="49" charset="0"/>
              </a:rPr>
              <a:t>      </a:t>
            </a:r>
            <a:r>
              <a:rPr lang="en-US" sz="1150" b="0" dirty="0">
                <a:solidFill>
                  <a:srgbClr val="4EC9B0"/>
                </a:solidFill>
                <a:effectLst/>
                <a:latin typeface="JetBrains Mono" panose="02000009000000000000" pitchFamily="49" charset="0"/>
              </a:rPr>
              <a:t>Token</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new_token</a:t>
            </a:r>
            <a:r>
              <a:rPr lang="en-US" sz="1150" b="0" dirty="0">
                <a:solidFill>
                  <a:srgbClr val="CCCCCC"/>
                </a:solidFill>
                <a:effectLst/>
                <a:latin typeface="JetBrains Mono" panose="02000009000000000000" pitchFamily="49" charset="0"/>
              </a:rPr>
              <a:t>(</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usr_name</a:t>
            </a:r>
            <a:r>
              <a:rPr lang="en-US"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en-US" sz="1150" dirty="0">
                <a:solidFill>
                  <a:srgbClr val="CE9178"/>
                </a:solidFill>
                <a:latin typeface="JetBrains Mono" panose="02000009000000000000" pitchFamily="49" charset="0"/>
              </a:rPr>
              <a:t>*</a:t>
            </a:r>
            <a:r>
              <a:rPr lang="vi-VN" sz="1150" b="0" dirty="0">
                <a:solidFill>
                  <a:srgbClr val="CE9178"/>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store</a:t>
            </a:r>
            <a:r>
              <a:rPr lang="en-US" sz="1150" b="0" dirty="0" err="1">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addToken</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new_token</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CCCCCC"/>
                </a:solidFill>
                <a:effectLst/>
                <a:latin typeface="JetBrains Mono" panose="02000009000000000000" pitchFamily="49" charset="0"/>
              </a:rPr>
              <a:t>a</a:t>
            </a:r>
            <a:r>
              <a:rPr lang="en-US" sz="1150" b="0" dirty="0" err="1">
                <a:solidFill>
                  <a:srgbClr val="9CDCFE"/>
                </a:solidFill>
                <a:effectLst/>
                <a:latin typeface="JetBrains Mono" panose="02000009000000000000" pitchFamily="49" charset="0"/>
              </a:rPr>
              <a:t>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"Created a message to everyone successfully!"</a:t>
            </a:r>
            <a:r>
              <a:rPr lang="en-US" sz="1150" b="0" dirty="0">
                <a:solidFill>
                  <a:srgbClr val="CCCCCC"/>
                </a:solidFill>
                <a:effectLst/>
                <a:latin typeface="JetBrains Mono" panose="02000009000000000000" pitchFamily="49" charset="0"/>
              </a:rPr>
              <a:t>;</a:t>
            </a:r>
          </a:p>
          <a:p>
            <a:pPr>
              <a:lnSpc>
                <a:spcPct val="150000"/>
              </a:lnSpc>
            </a:pPr>
            <a:r>
              <a:rPr lang="vi-VN" sz="1150" b="0" dirty="0">
                <a:solidFill>
                  <a:srgbClr val="6A9955"/>
                </a:solidFill>
                <a:effectLst/>
                <a:latin typeface="JetBrains Mono" panose="02000009000000000000" pitchFamily="49" charset="0"/>
              </a:rPr>
              <a:t>  </a:t>
            </a:r>
            <a:r>
              <a:rPr lang="vi-VN" sz="1150" b="0" dirty="0">
                <a:solidFill>
                  <a:schemeClr val="accent6"/>
                </a:solidFill>
                <a:effectLst/>
                <a:latin typeface="JetBrains Mono" panose="02000009000000000000" pitchFamily="49" charset="0"/>
              </a:rPr>
              <a:t> </a:t>
            </a:r>
            <a:r>
              <a:rPr lang="en-US" sz="1150" b="0" dirty="0">
                <a:solidFill>
                  <a:schemeClr val="accent6"/>
                </a:solidFill>
                <a:effectLst/>
                <a:latin typeface="JetBrains Mono" panose="02000009000000000000" pitchFamily="49" charset="0"/>
              </a:rPr>
              <a:t> </a:t>
            </a:r>
            <a:r>
              <a:rPr lang="vi-VN" sz="1150" b="0" dirty="0">
                <a:solidFill>
                  <a:schemeClr val="accent3">
                    <a:lumMod val="90000"/>
                  </a:schemeClr>
                </a:solidFill>
                <a:effectLst/>
                <a:latin typeface="JetBrains Mono" panose="02000009000000000000" pitchFamily="49" charset="0"/>
              </a:rPr>
              <a:t>}</a:t>
            </a:r>
          </a:p>
        </p:txBody>
      </p:sp>
      <p:sp>
        <p:nvSpPr>
          <p:cNvPr id="6" name="Google Shape;465;p27">
            <a:extLst>
              <a:ext uri="{FF2B5EF4-FFF2-40B4-BE49-F238E27FC236}">
                <a16:creationId xmlns:a16="http://schemas.microsoft.com/office/drawing/2014/main" id="{A58A4948-EC3C-2837-9C6D-6F3B315E8D78}"/>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token_system.cpp</a:t>
            </a:r>
            <a:endParaRPr lang="en-US" dirty="0">
              <a:solidFill>
                <a:schemeClr val="accent3"/>
              </a:solidFill>
            </a:endParaRPr>
          </a:p>
        </p:txBody>
      </p:sp>
    </p:spTree>
    <p:extLst>
      <p:ext uri="{BB962C8B-B14F-4D97-AF65-F5344CB8AC3E}">
        <p14:creationId xmlns:p14="http://schemas.microsoft.com/office/powerpoint/2010/main" val="1184080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852E68AD-96D1-6B94-E39C-D52E91B52737}"/>
              </a:ext>
            </a:extLst>
          </p:cNvPr>
          <p:cNvSpPr txBox="1"/>
          <p:nvPr/>
        </p:nvSpPr>
        <p:spPr>
          <a:xfrm>
            <a:off x="942108" y="647377"/>
            <a:ext cx="8063347" cy="1658916"/>
          </a:xfrm>
          <a:prstGeom prst="rect">
            <a:avLst/>
          </a:prstGeom>
          <a:noFill/>
        </p:spPr>
        <p:txBody>
          <a:bodyPr wrap="square">
            <a:spAutoFit/>
          </a:bodyPr>
          <a:lstStyle/>
          <a:p>
            <a:pPr>
              <a:lnSpc>
                <a:spcPct val="150000"/>
              </a:lnSpc>
            </a:pPr>
            <a:r>
              <a:rPr lang="en-US" sz="1150" b="0" dirty="0">
                <a:solidFill>
                  <a:srgbClr val="C586C0"/>
                </a:solidFill>
                <a:effectLst/>
                <a:latin typeface="JetBrains Mono" panose="02000009000000000000" pitchFamily="49" charset="0"/>
              </a:rPr>
              <a:t>else</a:t>
            </a:r>
            <a:r>
              <a:rPr lang="en-US" sz="1150" b="0" dirty="0">
                <a:solidFill>
                  <a:srgbClr val="CCCCCC"/>
                </a:solidFill>
                <a:effectLst/>
                <a:latin typeface="JetBrains Mono" panose="02000009000000000000" pitchFamily="49" charset="0"/>
              </a:rPr>
              <a:t> </a:t>
            </a:r>
            <a:r>
              <a:rPr lang="en-US" sz="1150" b="0" dirty="0">
                <a:solidFill>
                  <a:srgbClr val="C586C0"/>
                </a:solidFill>
                <a:effectLst/>
                <a:latin typeface="JetBrains Mono" panose="02000009000000000000" pitchFamily="49" charset="0"/>
              </a:rPr>
              <a:t>if</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inp</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"2"</a:t>
            </a:r>
            <a:r>
              <a:rPr lang="en-US"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en-US" sz="1150" b="0" dirty="0" err="1">
                <a:solidFill>
                  <a:srgbClr val="DCDCAA"/>
                </a:solidFill>
                <a:effectLst/>
                <a:latin typeface="JetBrains Mono" panose="02000009000000000000" pitchFamily="49" charset="0"/>
              </a:rPr>
              <a:t>clearScreen</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"Create a message to a person.</a:t>
            </a:r>
            <a:r>
              <a:rPr lang="en-US" sz="1150" b="0" dirty="0">
                <a:solidFill>
                  <a:srgbClr val="D7BA7D"/>
                </a:solidFill>
                <a:effectLst/>
                <a:latin typeface="JetBrains Mono" panose="02000009000000000000" pitchFamily="49" charset="0"/>
              </a:rPr>
              <a:t>\n\n</a:t>
            </a:r>
            <a:r>
              <a:rPr lang="en-US" sz="1150" b="0" dirty="0">
                <a:solidFill>
                  <a:srgbClr val="CE9178"/>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"Enter the user name to receive the message: "</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getline</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cin</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a:t>
            </a:r>
          </a:p>
        </p:txBody>
      </p:sp>
      <p:sp>
        <p:nvSpPr>
          <p:cNvPr id="6" name="Google Shape;465;p27">
            <a:extLst>
              <a:ext uri="{FF2B5EF4-FFF2-40B4-BE49-F238E27FC236}">
                <a16:creationId xmlns:a16="http://schemas.microsoft.com/office/drawing/2014/main" id="{66485E17-F429-C8CF-F73C-C1E18CF34E27}"/>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token_system.cpp</a:t>
            </a:r>
            <a:endParaRPr lang="en-US" dirty="0">
              <a:solidFill>
                <a:schemeClr val="accent3"/>
              </a:solidFill>
            </a:endParaRPr>
          </a:p>
        </p:txBody>
      </p:sp>
    </p:spTree>
    <p:extLst>
      <p:ext uri="{BB962C8B-B14F-4D97-AF65-F5344CB8AC3E}">
        <p14:creationId xmlns:p14="http://schemas.microsoft.com/office/powerpoint/2010/main" val="3440015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FCC3324C-C0EC-75F1-563B-6E17E5FE6B4F}"/>
              </a:ext>
            </a:extLst>
          </p:cNvPr>
          <p:cNvSpPr txBox="1"/>
          <p:nvPr/>
        </p:nvSpPr>
        <p:spPr>
          <a:xfrm>
            <a:off x="907473" y="669034"/>
            <a:ext cx="8236527" cy="1924373"/>
          </a:xfrm>
          <a:prstGeom prst="rect">
            <a:avLst/>
          </a:prstGeom>
          <a:noFill/>
        </p:spPr>
        <p:txBody>
          <a:bodyPr wrap="square">
            <a:spAutoFit/>
          </a:bodyPr>
          <a:lstStyle/>
          <a:p>
            <a:pPr>
              <a:lnSpc>
                <a:spcPct val="150000"/>
              </a:lnSpc>
            </a:pPr>
            <a:r>
              <a:rPr lang="en-US" sz="1150" b="0" dirty="0">
                <a:solidFill>
                  <a:srgbClr val="6A9955"/>
                </a:solidFill>
                <a:effectLst/>
                <a:latin typeface="JetBrains Mono" panose="02000009000000000000" pitchFamily="49" charset="0"/>
              </a:rPr>
              <a:t>  /// Avoid the user sending the token to themselves by checking the receiver.</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C586C0"/>
                </a:solidFill>
                <a:effectLst/>
                <a:latin typeface="JetBrains Mono" panose="02000009000000000000" pitchFamily="49" charset="0"/>
              </a:rPr>
              <a:t>  if</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usr_name</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"You cannot message to yourself."</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C586C0"/>
                </a:solidFill>
                <a:effectLst/>
                <a:latin typeface="JetBrains Mono" panose="02000009000000000000" pitchFamily="49" charset="0"/>
              </a:rPr>
              <a:t>continue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"Enter the password for the message: "</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getline</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cin</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a:t>
            </a:r>
          </a:p>
        </p:txBody>
      </p:sp>
      <p:sp>
        <p:nvSpPr>
          <p:cNvPr id="6" name="Google Shape;465;p27">
            <a:extLst>
              <a:ext uri="{FF2B5EF4-FFF2-40B4-BE49-F238E27FC236}">
                <a16:creationId xmlns:a16="http://schemas.microsoft.com/office/drawing/2014/main" id="{00C2018A-5115-49F8-48A6-D7F029E2A47F}"/>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Tree>
    <p:extLst>
      <p:ext uri="{BB962C8B-B14F-4D97-AF65-F5344CB8AC3E}">
        <p14:creationId xmlns:p14="http://schemas.microsoft.com/office/powerpoint/2010/main" val="3759873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A0E2CF5B-CF12-7B38-C0E5-016B128BAB8C}"/>
              </a:ext>
            </a:extLst>
          </p:cNvPr>
          <p:cNvSpPr txBox="1"/>
          <p:nvPr/>
        </p:nvSpPr>
        <p:spPr>
          <a:xfrm>
            <a:off x="949037" y="669732"/>
            <a:ext cx="8347363" cy="3782574"/>
          </a:xfrm>
          <a:prstGeom prst="rect">
            <a:avLst/>
          </a:prstGeom>
          <a:noFill/>
        </p:spPr>
        <p:txBody>
          <a:bodyPr wrap="square">
            <a:spAutoFit/>
          </a:bodyPr>
          <a:lstStyle/>
          <a:p>
            <a:pPr>
              <a:lnSpc>
                <a:spcPct val="150000"/>
              </a:lnSpc>
            </a:pPr>
            <a:r>
              <a:rPr lang="en-US" sz="1150" dirty="0">
                <a:solidFill>
                  <a:srgbClr val="CCCCCC"/>
                </a:solidFill>
                <a:latin typeface="JetBrains Mono" panose="02000009000000000000" pitchFamily="49" charset="0"/>
              </a:rPr>
              <a:t>    </a:t>
            </a:r>
            <a:r>
              <a:rPr lang="en-US" sz="1150" b="0" dirty="0">
                <a:solidFill>
                  <a:srgbClr val="C586C0"/>
                </a:solidFill>
                <a:effectLst/>
                <a:latin typeface="JetBrains Mono" panose="02000009000000000000" pitchFamily="49" charset="0"/>
              </a:rPr>
              <a:t>if</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err="1">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empty</a:t>
            </a:r>
            <a:r>
              <a:rPr lang="en-US" sz="1150" b="0" dirty="0">
                <a:solidFill>
                  <a:srgbClr val="CCCCCC"/>
                </a:solidFill>
                <a:effectLst/>
                <a:latin typeface="JetBrains Mono" panose="02000009000000000000" pitchFamily="49" charset="0"/>
              </a:rPr>
              <a:t>() </a:t>
            </a:r>
            <a:r>
              <a:rPr lang="en-US" sz="1150" b="0" dirty="0">
                <a:solidFill>
                  <a:srgbClr val="D4D4D4"/>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569CD6"/>
                </a:solidFill>
                <a:effectLst/>
                <a:latin typeface="JetBrains Mono" panose="02000009000000000000" pitchFamily="49" charset="0"/>
              </a:rPr>
              <a:t>true</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"You cannot leave the password empty."</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C586C0"/>
                </a:solidFill>
                <a:effectLst/>
                <a:latin typeface="JetBrains Mono" panose="02000009000000000000" pitchFamily="49" charset="0"/>
              </a:rPr>
              <a:t>continue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cout</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&lt;&lt;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"Enter your message: "</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getline</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cin</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a:t>
            </a:r>
          </a:p>
          <a:p>
            <a:pPr>
              <a:lnSpc>
                <a:spcPct val="150000"/>
              </a:lnSpc>
            </a:pPr>
            <a:r>
              <a:rPr lang="en-US" sz="1150" dirty="0">
                <a:solidFill>
                  <a:srgbClr val="CCCCCC"/>
                </a:solidFill>
                <a:latin typeface="JetBrains Mono" panose="02000009000000000000" pitchFamily="49" charset="0"/>
              </a:rPr>
              <a:t>    </a:t>
            </a:r>
            <a:r>
              <a:rPr lang="en-US" sz="1150" b="0" dirty="0">
                <a:solidFill>
                  <a:srgbClr val="C586C0"/>
                </a:solidFill>
                <a:effectLst/>
                <a:latin typeface="JetBrains Mono" panose="02000009000000000000" pitchFamily="49" charset="0"/>
              </a:rPr>
              <a:t>if</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message</a:t>
            </a:r>
            <a:r>
              <a:rPr lang="en-US" sz="1150" b="0" dirty="0" err="1">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empty</a:t>
            </a:r>
            <a:r>
              <a:rPr lang="en-US" sz="1150" b="0" dirty="0">
                <a:solidFill>
                  <a:srgbClr val="CCCCCC"/>
                </a:solidFill>
                <a:effectLst/>
                <a:latin typeface="JetBrains Mono" panose="02000009000000000000" pitchFamily="49" charset="0"/>
              </a:rPr>
              <a:t>() </a:t>
            </a:r>
            <a:r>
              <a:rPr lang="en-US" sz="1150" b="0" dirty="0">
                <a:solidFill>
                  <a:srgbClr val="D4D4D4"/>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569CD6"/>
                </a:solidFill>
                <a:effectLst/>
                <a:latin typeface="JetBrains Mono" panose="02000009000000000000" pitchFamily="49" charset="0"/>
              </a:rPr>
              <a:t>true</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"You cannot send an empty message."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C586C0"/>
                </a:solidFill>
                <a:effectLst/>
                <a:latin typeface="JetBrains Mono" panose="02000009000000000000" pitchFamily="49" charset="0"/>
              </a:rPr>
              <a:t>continue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Token</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new_token</a:t>
            </a:r>
            <a:r>
              <a:rPr lang="en-US" sz="1150" b="0" dirty="0">
                <a:solidFill>
                  <a:srgbClr val="CCCCCC"/>
                </a:solidFill>
                <a:effectLst/>
                <a:latin typeface="JetBrains Mono" panose="02000009000000000000" pitchFamily="49" charset="0"/>
              </a:rPr>
              <a:t>(</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usr_name</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store</a:t>
            </a:r>
            <a:r>
              <a:rPr lang="en-US" sz="1150" b="0" dirty="0" err="1">
                <a:solidFill>
                  <a:srgbClr val="CCCCCC"/>
                </a:solidFill>
                <a:effectLst/>
                <a:latin typeface="JetBrains Mono" panose="02000009000000000000" pitchFamily="49" charset="0"/>
              </a:rPr>
              <a:t>.</a:t>
            </a:r>
            <a:r>
              <a:rPr lang="en-US" sz="1150" b="0" dirty="0" err="1">
                <a:solidFill>
                  <a:srgbClr val="DCDCAA"/>
                </a:solidFill>
                <a:effectLst/>
                <a:latin typeface="JetBrains Mono" panose="02000009000000000000" pitchFamily="49" charset="0"/>
              </a:rPr>
              <a:t>addToken</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new_token</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"Created a message to "</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 </a:t>
            </a:r>
            <a:r>
              <a:rPr lang="en-US" sz="1150" b="0" dirty="0">
                <a:solidFill>
                  <a:srgbClr val="DCDCAA"/>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en-US" sz="1150" b="0" dirty="0">
                <a:solidFill>
                  <a:srgbClr val="CE9178"/>
                </a:solidFill>
                <a:effectLst/>
                <a:latin typeface="JetBrains Mono" panose="02000009000000000000" pitchFamily="49" charset="0"/>
              </a:rPr>
              <a:t>" successfully!"</a:t>
            </a:r>
            <a:r>
              <a:rPr lang="en-US" sz="1150" b="0" dirty="0">
                <a:solidFill>
                  <a:srgbClr val="CCCCCC"/>
                </a:solidFill>
                <a:effectLst/>
                <a:latin typeface="JetBrains Mono" panose="02000009000000000000" pitchFamily="49" charset="0"/>
              </a:rPr>
              <a:t>;</a:t>
            </a:r>
          </a:p>
          <a:p>
            <a:pPr>
              <a:lnSpc>
                <a:spcPct val="150000"/>
              </a:lnSpc>
            </a:pPr>
            <a:r>
              <a:rPr lang="en-US" sz="1150" dirty="0">
                <a:solidFill>
                  <a:srgbClr val="CCCCCC"/>
                </a:solidFill>
                <a:latin typeface="JetBrains Mono" panose="02000009000000000000" pitchFamily="49" charset="0"/>
              </a:rPr>
              <a:t>}</a:t>
            </a:r>
            <a:endParaRPr lang="en-US" sz="1150" b="0" dirty="0">
              <a:solidFill>
                <a:srgbClr val="CCCCCC"/>
              </a:solidFill>
              <a:effectLst/>
              <a:latin typeface="JetBrains Mono" panose="02000009000000000000" pitchFamily="49" charset="0"/>
            </a:endParaRPr>
          </a:p>
        </p:txBody>
      </p:sp>
      <p:sp>
        <p:nvSpPr>
          <p:cNvPr id="8" name="Google Shape;465;p27">
            <a:extLst>
              <a:ext uri="{FF2B5EF4-FFF2-40B4-BE49-F238E27FC236}">
                <a16:creationId xmlns:a16="http://schemas.microsoft.com/office/drawing/2014/main" id="{C2EFA03E-C5BC-9866-3533-9BB670768243}"/>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Tree>
    <p:extLst>
      <p:ext uri="{BB962C8B-B14F-4D97-AF65-F5344CB8AC3E}">
        <p14:creationId xmlns:p14="http://schemas.microsoft.com/office/powerpoint/2010/main" val="1033305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D92C1531-2281-CE1A-64D0-67F1F7A700A1}"/>
              </a:ext>
            </a:extLst>
          </p:cNvPr>
          <p:cNvSpPr txBox="1"/>
          <p:nvPr/>
        </p:nvSpPr>
        <p:spPr>
          <a:xfrm>
            <a:off x="1032164" y="660711"/>
            <a:ext cx="8984672" cy="4048031"/>
          </a:xfrm>
          <a:prstGeom prst="rect">
            <a:avLst/>
          </a:prstGeom>
          <a:noFill/>
        </p:spPr>
        <p:txBody>
          <a:bodyPr wrap="square">
            <a:spAutoFit/>
          </a:bodyPr>
          <a:lstStyle/>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"3"</a:t>
            </a:r>
            <a:r>
              <a:rPr lang="vi-VN"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messages</a:t>
            </a:r>
            <a:r>
              <a:rPr lang="vi-VN" sz="1150" b="0" dirty="0">
                <a:solidFill>
                  <a:srgbClr val="CCCCCC"/>
                </a:solidFill>
                <a:effectLst/>
                <a:latin typeface="JetBrains Mono" panose="02000009000000000000" pitchFamily="49" charset="0"/>
              </a:rPr>
              <a:t> </a:t>
            </a:r>
            <a:r>
              <a:rPr lang="vi-VN" sz="1150" b="0" dirty="0">
                <a:solidFill>
                  <a:srgbClr val="D4D4D4"/>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store</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getMessagesForUser</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messages</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empty</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"You have no message."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messages</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"0"</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break</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"Invalid option. </a:t>
            </a:r>
            <a:r>
              <a:rPr lang="vi-VN" sz="1150" b="0" dirty="0" err="1">
                <a:solidFill>
                  <a:srgbClr val="CE9178"/>
                </a:solidFill>
                <a:effectLst/>
                <a:latin typeface="JetBrains Mono" panose="02000009000000000000" pitchFamily="49" charset="0"/>
              </a:rPr>
              <a:t>Please</a:t>
            </a:r>
            <a:r>
              <a:rPr lang="vi-VN" sz="1150" b="0" dirty="0">
                <a:solidFill>
                  <a:srgbClr val="CE9178"/>
                </a:solidFill>
                <a:effectLst/>
                <a:latin typeface="JetBrains Mono" panose="02000009000000000000" pitchFamily="49" charset="0"/>
              </a:rPr>
              <a:t> </a:t>
            </a:r>
            <a:r>
              <a:rPr lang="vi-VN" sz="1150" b="0" dirty="0" err="1">
                <a:solidFill>
                  <a:srgbClr val="CE9178"/>
                </a:solidFill>
                <a:effectLst/>
                <a:latin typeface="JetBrains Mono" panose="02000009000000000000" pitchFamily="49" charset="0"/>
              </a:rPr>
              <a:t>try</a:t>
            </a:r>
            <a:r>
              <a:rPr lang="vi-VN" sz="1150" b="0" dirty="0">
                <a:solidFill>
                  <a:srgbClr val="CE9178"/>
                </a:solidFill>
                <a:effectLst/>
                <a:latin typeface="JetBrains Mono" panose="02000009000000000000" pitchFamily="49" charset="0"/>
              </a:rPr>
              <a:t> </a:t>
            </a:r>
            <a:r>
              <a:rPr lang="vi-VN" sz="1150" b="0" dirty="0" err="1">
                <a:solidFill>
                  <a:srgbClr val="CE9178"/>
                </a:solidFill>
                <a:effectLst/>
                <a:latin typeface="JetBrains Mono" panose="02000009000000000000" pitchFamily="49" charset="0"/>
              </a:rPr>
              <a:t>again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en-US" sz="1150" dirty="0">
                <a:solidFill>
                  <a:srgbClr val="CCCCCC"/>
                </a:solidFill>
                <a:latin typeface="JetBrains Mono" panose="02000009000000000000" pitchFamily="49" charset="0"/>
              </a:rPr>
              <a:t>  }</a:t>
            </a:r>
            <a:endParaRPr lang="vi-VN" sz="1150" b="0" dirty="0">
              <a:solidFill>
                <a:srgbClr val="CCCCCC"/>
              </a:solidFill>
              <a:effectLst/>
              <a:latin typeface="JetBrains Mono" panose="02000009000000000000" pitchFamily="49" charset="0"/>
            </a:endParaRPr>
          </a:p>
          <a:p>
            <a:pPr>
              <a:lnSpc>
                <a:spcPct val="150000"/>
              </a:lnSpc>
            </a:pPr>
            <a:br>
              <a:rPr lang="vi-VN" sz="1150" b="0" dirty="0">
                <a:solidFill>
                  <a:srgbClr val="CCCCCC"/>
                </a:solidFill>
                <a:effectLst/>
                <a:latin typeface="JetBrains Mono" panose="02000009000000000000" pitchFamily="49" charset="0"/>
              </a:rPr>
            </a:br>
            <a:endParaRPr lang="vi-VN" sz="1150" b="0" dirty="0">
              <a:solidFill>
                <a:srgbClr val="CCCCCC"/>
              </a:solidFill>
              <a:effectLst/>
              <a:latin typeface="JetBrains Mono" panose="02000009000000000000" pitchFamily="49" charset="0"/>
            </a:endParaRPr>
          </a:p>
        </p:txBody>
      </p:sp>
      <p:sp>
        <p:nvSpPr>
          <p:cNvPr id="6" name="Google Shape;465;p27">
            <a:extLst>
              <a:ext uri="{FF2B5EF4-FFF2-40B4-BE49-F238E27FC236}">
                <a16:creationId xmlns:a16="http://schemas.microsoft.com/office/drawing/2014/main" id="{BE3CF6D8-BCF9-E710-A563-024D1AB69165}"/>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Tree>
    <p:extLst>
      <p:ext uri="{BB962C8B-B14F-4D97-AF65-F5344CB8AC3E}">
        <p14:creationId xmlns:p14="http://schemas.microsoft.com/office/powerpoint/2010/main" val="3315627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3"/>
        <p:cNvGrpSpPr/>
        <p:nvPr/>
      </p:nvGrpSpPr>
      <p:grpSpPr>
        <a:xfrm>
          <a:off x="0" y="0"/>
          <a:ext cx="0" cy="0"/>
          <a:chOff x="0" y="0"/>
          <a:chExt cx="0" cy="0"/>
        </a:xfrm>
      </p:grpSpPr>
      <p:cxnSp>
        <p:nvCxnSpPr>
          <p:cNvPr id="816" name="Google Shape;816;p39"/>
          <p:cNvCxnSpPr>
            <a:cxnSpLocks/>
          </p:cNvCxnSpPr>
          <p:nvPr/>
        </p:nvCxnSpPr>
        <p:spPr>
          <a:xfrm>
            <a:off x="963175" y="1954200"/>
            <a:ext cx="0" cy="441600"/>
          </a:xfrm>
          <a:prstGeom prst="straightConnector1">
            <a:avLst/>
          </a:prstGeom>
          <a:noFill/>
          <a:ln w="9525" cap="flat" cmpd="sng">
            <a:solidFill>
              <a:schemeClr val="accent4"/>
            </a:solidFill>
            <a:prstDash val="solid"/>
            <a:round/>
            <a:headEnd type="none" w="med" len="med"/>
            <a:tailEnd type="none" w="med" len="med"/>
          </a:ln>
        </p:spPr>
      </p:cxnSp>
      <p:sp>
        <p:nvSpPr>
          <p:cNvPr id="2" name="Hộp Văn bản 1">
            <a:extLst>
              <a:ext uri="{FF2B5EF4-FFF2-40B4-BE49-F238E27FC236}">
                <a16:creationId xmlns:a16="http://schemas.microsoft.com/office/drawing/2014/main" id="{8712E62C-4F02-D6C5-27B9-3CFBDD9A6F97}"/>
              </a:ext>
            </a:extLst>
          </p:cNvPr>
          <p:cNvSpPr txBox="1"/>
          <p:nvPr/>
        </p:nvSpPr>
        <p:spPr>
          <a:xfrm>
            <a:off x="387927" y="1534062"/>
            <a:ext cx="5846619" cy="1107996"/>
          </a:xfrm>
          <a:prstGeom prst="rect">
            <a:avLst/>
          </a:prstGeom>
          <a:noFill/>
        </p:spPr>
        <p:txBody>
          <a:bodyPr wrap="square" rtlCol="0">
            <a:spAutoFit/>
          </a:bodyPr>
          <a:lstStyle/>
          <a:p>
            <a:r>
              <a:rPr lang="en-US" sz="6600" dirty="0">
                <a:solidFill>
                  <a:schemeClr val="accent3"/>
                </a:solidFill>
                <a:latin typeface="Goudy Stout" panose="0202090407030B020401" pitchFamily="18" charset="0"/>
              </a:rPr>
              <a:t>DEMO</a:t>
            </a:r>
            <a:endParaRPr lang="vi-VN" sz="6600"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750" y="-291254"/>
            <a:ext cx="2298719" cy="1421027"/>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sz="700"/>
          </a:p>
        </p:txBody>
      </p:sp>
      <p:sp>
        <p:nvSpPr>
          <p:cNvPr id="3" name="Freeform 3"/>
          <p:cNvSpPr/>
          <p:nvPr/>
        </p:nvSpPr>
        <p:spPr>
          <a:xfrm flipH="1">
            <a:off x="5767668" y="385751"/>
            <a:ext cx="1038334" cy="638104"/>
          </a:xfrm>
          <a:custGeom>
            <a:avLst/>
            <a:gdLst/>
            <a:ahLst/>
            <a:cxnLst/>
            <a:rect l="l" t="t" r="r" b="b"/>
            <a:pathLst>
              <a:path w="2076668" h="1276207">
                <a:moveTo>
                  <a:pt x="2076669" y="0"/>
                </a:moveTo>
                <a:lnTo>
                  <a:pt x="0" y="0"/>
                </a:lnTo>
                <a:lnTo>
                  <a:pt x="0" y="1276207"/>
                </a:lnTo>
                <a:lnTo>
                  <a:pt x="2076669" y="1276207"/>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sz="700"/>
          </a:p>
        </p:txBody>
      </p:sp>
      <p:sp>
        <p:nvSpPr>
          <p:cNvPr id="4" name="Freeform 4"/>
          <p:cNvSpPr/>
          <p:nvPr/>
        </p:nvSpPr>
        <p:spPr>
          <a:xfrm>
            <a:off x="7061091" y="-1033546"/>
            <a:ext cx="1918993" cy="20574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sz="700"/>
          </a:p>
        </p:txBody>
      </p:sp>
      <p:sp>
        <p:nvSpPr>
          <p:cNvPr id="5" name="Freeform 5"/>
          <p:cNvSpPr/>
          <p:nvPr/>
        </p:nvSpPr>
        <p:spPr>
          <a:xfrm>
            <a:off x="2988873" y="-1689150"/>
            <a:ext cx="2678877" cy="2795792"/>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sz="700"/>
          </a:p>
        </p:txBody>
      </p:sp>
      <p:sp>
        <p:nvSpPr>
          <p:cNvPr id="6" name="Freeform 6"/>
          <p:cNvSpPr/>
          <p:nvPr/>
        </p:nvSpPr>
        <p:spPr>
          <a:xfrm>
            <a:off x="6362700" y="1642708"/>
            <a:ext cx="2693248" cy="2765205"/>
          </a:xfrm>
          <a:custGeom>
            <a:avLst/>
            <a:gdLst/>
            <a:ahLst/>
            <a:cxnLst/>
            <a:rect l="l" t="t" r="r" b="b"/>
            <a:pathLst>
              <a:path w="5386496" h="5530410">
                <a:moveTo>
                  <a:pt x="0" y="0"/>
                </a:moveTo>
                <a:lnTo>
                  <a:pt x="5386497" y="0"/>
                </a:lnTo>
                <a:lnTo>
                  <a:pt x="5386497" y="5530410"/>
                </a:lnTo>
                <a:lnTo>
                  <a:pt x="0" y="5530410"/>
                </a:lnTo>
                <a:lnTo>
                  <a:pt x="0" y="0"/>
                </a:lnTo>
                <a:close/>
              </a:path>
            </a:pathLst>
          </a:custGeom>
          <a:blipFill>
            <a:blip r:embed="rId10"/>
            <a:stretch>
              <a:fillRect l="-2961" t="-3166" r="-2961"/>
            </a:stretch>
          </a:blipFill>
        </p:spPr>
        <p:txBody>
          <a:bodyPr/>
          <a:lstStyle/>
          <a:p>
            <a:endParaRPr lang="vi-VN" sz="700"/>
          </a:p>
        </p:txBody>
      </p:sp>
      <p:sp>
        <p:nvSpPr>
          <p:cNvPr id="7" name="TextBox 7"/>
          <p:cNvSpPr txBox="1"/>
          <p:nvPr/>
        </p:nvSpPr>
        <p:spPr>
          <a:xfrm>
            <a:off x="112729" y="659121"/>
            <a:ext cx="3184112" cy="807722"/>
          </a:xfrm>
          <a:prstGeom prst="rect">
            <a:avLst/>
          </a:prstGeom>
        </p:spPr>
        <p:txBody>
          <a:bodyPr lIns="0" tIns="0" rIns="0" bIns="0" rtlCol="0" anchor="t">
            <a:spAutoFit/>
          </a:bodyPr>
          <a:lstStyle/>
          <a:p>
            <a:pPr>
              <a:lnSpc>
                <a:spcPts val="6910"/>
              </a:lnSpc>
            </a:pPr>
            <a:r>
              <a:rPr lang="en-US" sz="4936" dirty="0">
                <a:latin typeface="Noto Sans Bold"/>
              </a:rPr>
              <a:t>Summary</a:t>
            </a:r>
          </a:p>
        </p:txBody>
      </p:sp>
      <p:sp>
        <p:nvSpPr>
          <p:cNvPr id="8" name="TextBox 8"/>
          <p:cNvSpPr txBox="1"/>
          <p:nvPr/>
        </p:nvSpPr>
        <p:spPr>
          <a:xfrm>
            <a:off x="4733536" y="2509473"/>
            <a:ext cx="4763" cy="366703"/>
          </a:xfrm>
          <a:prstGeom prst="rect">
            <a:avLst/>
          </a:prstGeom>
        </p:spPr>
        <p:txBody>
          <a:bodyPr lIns="0" tIns="0" rIns="0" bIns="0" rtlCol="0" anchor="t">
            <a:spAutoFit/>
          </a:bodyPr>
          <a:lstStyle/>
          <a:p>
            <a:pPr>
              <a:lnSpc>
                <a:spcPts val="3640"/>
              </a:lnSpc>
            </a:pPr>
            <a:endParaRPr sz="700"/>
          </a:p>
        </p:txBody>
      </p:sp>
      <p:sp>
        <p:nvSpPr>
          <p:cNvPr id="9" name="TextBox 9"/>
          <p:cNvSpPr txBox="1"/>
          <p:nvPr/>
        </p:nvSpPr>
        <p:spPr>
          <a:xfrm>
            <a:off x="-72587" y="1500489"/>
            <a:ext cx="6122919" cy="2671629"/>
          </a:xfrm>
          <a:prstGeom prst="rect">
            <a:avLst/>
          </a:prstGeom>
        </p:spPr>
        <p:txBody>
          <a:bodyPr lIns="0" tIns="0" rIns="0" bIns="0" rtlCol="0" anchor="t">
            <a:spAutoFit/>
          </a:bodyPr>
          <a:lstStyle/>
          <a:p>
            <a:pPr marL="329786" lvl="1" indent="-164893" algn="just">
              <a:lnSpc>
                <a:spcPts val="2077"/>
              </a:lnSpc>
              <a:buFont typeface="Arial"/>
              <a:buChar char="•"/>
            </a:pPr>
            <a:r>
              <a:rPr lang="en-US" sz="1527" spc="58" dirty="0">
                <a:latin typeface="Times New Roman"/>
              </a:rPr>
              <a:t>The Token Passing System is a communication system developed in C++. It allows users to interact through token objects, facilitating message creation and exchange. Users enter the system with their usernames and can create both public and private messages. Public messages are accessible to all users, while private messages require a secret code for access. The system features dynamic menus for user interaction and maintains a list of tokens during runtime.</a:t>
            </a:r>
          </a:p>
          <a:p>
            <a:pPr algn="just">
              <a:lnSpc>
                <a:spcPts val="2077"/>
              </a:lnSpc>
            </a:pPr>
            <a:endParaRPr lang="en-US" sz="1527" spc="58" dirty="0">
              <a:latin typeface="Times New Roman"/>
            </a:endParaRPr>
          </a:p>
          <a:p>
            <a:pPr marL="329786" lvl="1" indent="-164893" algn="just">
              <a:lnSpc>
                <a:spcPts val="2077"/>
              </a:lnSpc>
              <a:buFont typeface="Arial"/>
              <a:buChar char="•"/>
            </a:pPr>
            <a:r>
              <a:rPr lang="en-US" sz="1527" spc="58" dirty="0">
                <a:latin typeface="Times New Roman"/>
              </a:rPr>
              <a:t>It provides a seamless platform for communication, enhancing user engagement and collaboration.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3698" y="1943079"/>
            <a:ext cx="1247231" cy="0"/>
          </a:xfrm>
          <a:prstGeom prst="line">
            <a:avLst/>
          </a:prstGeom>
          <a:ln w="28575" cap="flat">
            <a:solidFill>
              <a:srgbClr val="31356E"/>
            </a:solidFill>
            <a:prstDash val="solid"/>
            <a:headEnd type="none" w="sm" len="sm"/>
            <a:tailEnd type="none" w="sm" len="sm"/>
          </a:ln>
        </p:spPr>
        <p:txBody>
          <a:bodyPr/>
          <a:lstStyle/>
          <a:p>
            <a:endParaRPr lang="vi-VN" sz="700"/>
          </a:p>
        </p:txBody>
      </p:sp>
      <p:sp>
        <p:nvSpPr>
          <p:cNvPr id="3" name="AutoShape 3"/>
          <p:cNvSpPr/>
          <p:nvPr/>
        </p:nvSpPr>
        <p:spPr>
          <a:xfrm>
            <a:off x="3911285" y="1943079"/>
            <a:ext cx="1247231" cy="0"/>
          </a:xfrm>
          <a:prstGeom prst="line">
            <a:avLst/>
          </a:prstGeom>
          <a:ln w="28575" cap="flat">
            <a:solidFill>
              <a:srgbClr val="31356E"/>
            </a:solidFill>
            <a:prstDash val="solid"/>
            <a:headEnd type="none" w="sm" len="sm"/>
            <a:tailEnd type="none" w="sm" len="sm"/>
          </a:ln>
        </p:spPr>
        <p:txBody>
          <a:bodyPr/>
          <a:lstStyle/>
          <a:p>
            <a:endParaRPr lang="vi-VN" sz="700"/>
          </a:p>
        </p:txBody>
      </p:sp>
      <p:sp>
        <p:nvSpPr>
          <p:cNvPr id="4" name="AutoShape 4"/>
          <p:cNvSpPr/>
          <p:nvPr/>
        </p:nvSpPr>
        <p:spPr>
          <a:xfrm>
            <a:off x="5608871" y="1943079"/>
            <a:ext cx="1247231" cy="0"/>
          </a:xfrm>
          <a:prstGeom prst="line">
            <a:avLst/>
          </a:prstGeom>
          <a:ln w="28575" cap="flat">
            <a:solidFill>
              <a:srgbClr val="31356E"/>
            </a:solidFill>
            <a:prstDash val="solid"/>
            <a:headEnd type="none" w="sm" len="sm"/>
            <a:tailEnd type="none" w="sm" len="sm"/>
          </a:ln>
        </p:spPr>
        <p:txBody>
          <a:bodyPr/>
          <a:lstStyle/>
          <a:p>
            <a:endParaRPr lang="vi-VN" sz="700"/>
          </a:p>
        </p:txBody>
      </p:sp>
      <p:grpSp>
        <p:nvGrpSpPr>
          <p:cNvPr id="5" name="Group 5"/>
          <p:cNvGrpSpPr/>
          <p:nvPr/>
        </p:nvGrpSpPr>
        <p:grpSpPr>
          <a:xfrm>
            <a:off x="1763342" y="1722073"/>
            <a:ext cx="450356" cy="442012"/>
            <a:chOff x="0" y="0"/>
            <a:chExt cx="825825" cy="810524"/>
          </a:xfrm>
        </p:grpSpPr>
        <p:sp>
          <p:nvSpPr>
            <p:cNvPr id="6" name="Freeform 6"/>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vi-VN" sz="700"/>
            </a:p>
          </p:txBody>
        </p:sp>
        <p:sp>
          <p:nvSpPr>
            <p:cNvPr id="7" name="TextBox 7"/>
            <p:cNvSpPr txBox="1"/>
            <p:nvPr/>
          </p:nvSpPr>
          <p:spPr>
            <a:xfrm>
              <a:off x="0" y="-76200"/>
              <a:ext cx="825825" cy="886724"/>
            </a:xfrm>
            <a:prstGeom prst="rect">
              <a:avLst/>
            </a:prstGeom>
          </p:spPr>
          <p:txBody>
            <a:bodyPr lIns="0" tIns="0" rIns="0" bIns="0" rtlCol="0" anchor="ctr"/>
            <a:lstStyle/>
            <a:p>
              <a:pPr algn="ctr">
                <a:lnSpc>
                  <a:spcPts val="3080"/>
                </a:lnSpc>
                <a:spcBef>
                  <a:spcPct val="0"/>
                </a:spcBef>
              </a:pPr>
              <a:r>
                <a:rPr lang="en-US" sz="2200" spc="376">
                  <a:solidFill>
                    <a:srgbClr val="2B4B82"/>
                  </a:solidFill>
                  <a:latin typeface="Clear Sans Bold"/>
                </a:rPr>
                <a:t>1</a:t>
              </a:r>
            </a:p>
          </p:txBody>
        </p:sp>
      </p:grpSp>
      <p:grpSp>
        <p:nvGrpSpPr>
          <p:cNvPr id="8" name="Group 8"/>
          <p:cNvGrpSpPr/>
          <p:nvPr/>
        </p:nvGrpSpPr>
        <p:grpSpPr>
          <a:xfrm>
            <a:off x="3460929" y="1722073"/>
            <a:ext cx="450356" cy="442012"/>
            <a:chOff x="0" y="0"/>
            <a:chExt cx="825825" cy="810524"/>
          </a:xfrm>
        </p:grpSpPr>
        <p:sp>
          <p:nvSpPr>
            <p:cNvPr id="9" name="Freeform 9"/>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vi-VN" sz="700"/>
            </a:p>
          </p:txBody>
        </p:sp>
        <p:sp>
          <p:nvSpPr>
            <p:cNvPr id="10" name="TextBox 10"/>
            <p:cNvSpPr txBox="1"/>
            <p:nvPr/>
          </p:nvSpPr>
          <p:spPr>
            <a:xfrm>
              <a:off x="0" y="-76200"/>
              <a:ext cx="825825" cy="886724"/>
            </a:xfrm>
            <a:prstGeom prst="rect">
              <a:avLst/>
            </a:prstGeom>
          </p:spPr>
          <p:txBody>
            <a:bodyPr lIns="0" tIns="0" rIns="0" bIns="0" rtlCol="0" anchor="ctr"/>
            <a:lstStyle/>
            <a:p>
              <a:pPr algn="ctr">
                <a:lnSpc>
                  <a:spcPts val="3080"/>
                </a:lnSpc>
                <a:spcBef>
                  <a:spcPct val="0"/>
                </a:spcBef>
              </a:pPr>
              <a:r>
                <a:rPr lang="en-US" sz="2200" spc="376">
                  <a:solidFill>
                    <a:srgbClr val="2B4B82"/>
                  </a:solidFill>
                  <a:latin typeface="Clear Sans Bold"/>
                </a:rPr>
                <a:t>2</a:t>
              </a:r>
            </a:p>
          </p:txBody>
        </p:sp>
      </p:grpSp>
      <p:sp>
        <p:nvSpPr>
          <p:cNvPr id="11" name="TextBox 11"/>
          <p:cNvSpPr txBox="1"/>
          <p:nvPr/>
        </p:nvSpPr>
        <p:spPr>
          <a:xfrm>
            <a:off x="735004" y="409865"/>
            <a:ext cx="8067675" cy="436017"/>
          </a:xfrm>
          <a:prstGeom prst="rect">
            <a:avLst/>
          </a:prstGeom>
        </p:spPr>
        <p:txBody>
          <a:bodyPr lIns="0" tIns="0" rIns="0" bIns="0" rtlCol="0" anchor="t">
            <a:spAutoFit/>
          </a:bodyPr>
          <a:lstStyle/>
          <a:p>
            <a:pPr algn="ctr">
              <a:lnSpc>
                <a:spcPts val="3360"/>
              </a:lnSpc>
            </a:pPr>
            <a:r>
              <a:rPr lang="en-US" sz="3200">
                <a:solidFill>
                  <a:srgbClr val="2B4B82"/>
                </a:solidFill>
                <a:latin typeface="Clear Sans Bold"/>
              </a:rPr>
              <a:t>Class Token definition</a:t>
            </a:r>
          </a:p>
        </p:txBody>
      </p:sp>
      <p:grpSp>
        <p:nvGrpSpPr>
          <p:cNvPr id="12" name="Group 12"/>
          <p:cNvGrpSpPr/>
          <p:nvPr/>
        </p:nvGrpSpPr>
        <p:grpSpPr>
          <a:xfrm>
            <a:off x="2736469" y="2220446"/>
            <a:ext cx="1925769" cy="1221014"/>
            <a:chOff x="0" y="-57149"/>
            <a:chExt cx="3904230" cy="3256037"/>
          </a:xfrm>
        </p:grpSpPr>
        <p:sp>
          <p:nvSpPr>
            <p:cNvPr id="13" name="TextBox 13"/>
            <p:cNvSpPr txBox="1"/>
            <p:nvPr/>
          </p:nvSpPr>
          <p:spPr>
            <a:xfrm>
              <a:off x="0" y="-57149"/>
              <a:ext cx="3904230" cy="1305829"/>
            </a:xfrm>
            <a:prstGeom prst="rect">
              <a:avLst/>
            </a:prstGeom>
          </p:spPr>
          <p:txBody>
            <a:bodyPr wrap="square" lIns="0" tIns="0" rIns="0" bIns="0" rtlCol="0" anchor="t">
              <a:spAutoFit/>
            </a:bodyPr>
            <a:lstStyle/>
            <a:p>
              <a:pPr algn="ctr">
                <a:lnSpc>
                  <a:spcPts val="1960"/>
                </a:lnSpc>
              </a:pPr>
              <a:r>
                <a:rPr lang="en-US" spc="140" dirty="0">
                  <a:solidFill>
                    <a:srgbClr val="2B4B82"/>
                  </a:solidFill>
                  <a:latin typeface="Clear Sans Bold"/>
                </a:rPr>
                <a:t>SECRET CODE</a:t>
              </a:r>
            </a:p>
          </p:txBody>
        </p:sp>
        <p:sp>
          <p:nvSpPr>
            <p:cNvPr id="14" name="TextBox 14"/>
            <p:cNvSpPr txBox="1"/>
            <p:nvPr/>
          </p:nvSpPr>
          <p:spPr>
            <a:xfrm>
              <a:off x="0" y="925272"/>
              <a:ext cx="3904230" cy="2273616"/>
            </a:xfrm>
            <a:prstGeom prst="rect">
              <a:avLst/>
            </a:prstGeom>
          </p:spPr>
          <p:txBody>
            <a:bodyPr lIns="0" tIns="0" rIns="0" bIns="0" rtlCol="0" anchor="t">
              <a:spAutoFit/>
            </a:bodyPr>
            <a:lstStyle/>
            <a:p>
              <a:pPr algn="ctr">
                <a:lnSpc>
                  <a:spcPts val="1680"/>
                </a:lnSpc>
              </a:pPr>
              <a:r>
                <a:rPr lang="en-US" sz="1200" dirty="0">
                  <a:solidFill>
                    <a:srgbClr val="2B4B82"/>
                  </a:solidFill>
                  <a:latin typeface="Clear Sans Medium"/>
                </a:rPr>
                <a:t>Ensures privacy for private messages, requiring the correct code for access</a:t>
              </a:r>
            </a:p>
          </p:txBody>
        </p:sp>
      </p:grpSp>
      <p:grpSp>
        <p:nvGrpSpPr>
          <p:cNvPr id="15" name="Group 15"/>
          <p:cNvGrpSpPr/>
          <p:nvPr/>
        </p:nvGrpSpPr>
        <p:grpSpPr>
          <a:xfrm>
            <a:off x="1373668" y="2220446"/>
            <a:ext cx="1229704" cy="1498628"/>
            <a:chOff x="0" y="-57149"/>
            <a:chExt cx="3279211" cy="3996342"/>
          </a:xfrm>
        </p:grpSpPr>
        <p:sp>
          <p:nvSpPr>
            <p:cNvPr id="16" name="TextBox 16"/>
            <p:cNvSpPr txBox="1"/>
            <p:nvPr/>
          </p:nvSpPr>
          <p:spPr>
            <a:xfrm>
              <a:off x="0" y="-57149"/>
              <a:ext cx="3279211" cy="621880"/>
            </a:xfrm>
            <a:prstGeom prst="rect">
              <a:avLst/>
            </a:prstGeom>
          </p:spPr>
          <p:txBody>
            <a:bodyPr lIns="0" tIns="0" rIns="0" bIns="0" rtlCol="0" anchor="t">
              <a:spAutoFit/>
            </a:bodyPr>
            <a:lstStyle/>
            <a:p>
              <a:pPr algn="ctr">
                <a:lnSpc>
                  <a:spcPts val="1960"/>
                </a:lnSpc>
              </a:pPr>
              <a:r>
                <a:rPr lang="en-US" spc="140">
                  <a:solidFill>
                    <a:srgbClr val="2B4B82"/>
                  </a:solidFill>
                  <a:latin typeface="Clear Sans Bold"/>
                </a:rPr>
                <a:t>MESSAGE</a:t>
              </a:r>
            </a:p>
          </p:txBody>
        </p:sp>
        <p:sp>
          <p:nvSpPr>
            <p:cNvPr id="17" name="TextBox 17"/>
            <p:cNvSpPr txBox="1"/>
            <p:nvPr/>
          </p:nvSpPr>
          <p:spPr>
            <a:xfrm>
              <a:off x="0" y="3499926"/>
              <a:ext cx="3279211" cy="439267"/>
            </a:xfrm>
            <a:prstGeom prst="rect">
              <a:avLst/>
            </a:prstGeom>
          </p:spPr>
          <p:txBody>
            <a:bodyPr lIns="0" tIns="0" rIns="0" bIns="0" rtlCol="0" anchor="t">
              <a:spAutoFit/>
            </a:bodyPr>
            <a:lstStyle/>
            <a:p>
              <a:pPr algn="ctr">
                <a:lnSpc>
                  <a:spcPts val="1470"/>
                </a:lnSpc>
              </a:pPr>
              <a:endParaRPr sz="700"/>
            </a:p>
          </p:txBody>
        </p:sp>
        <p:sp>
          <p:nvSpPr>
            <p:cNvPr id="18" name="TextBox 18"/>
            <p:cNvSpPr txBox="1"/>
            <p:nvPr/>
          </p:nvSpPr>
          <p:spPr>
            <a:xfrm>
              <a:off x="0" y="919680"/>
              <a:ext cx="3279211" cy="2273616"/>
            </a:xfrm>
            <a:prstGeom prst="rect">
              <a:avLst/>
            </a:prstGeom>
          </p:spPr>
          <p:txBody>
            <a:bodyPr lIns="0" tIns="0" rIns="0" bIns="0" rtlCol="0" anchor="t">
              <a:spAutoFit/>
            </a:bodyPr>
            <a:lstStyle/>
            <a:p>
              <a:pPr algn="ctr">
                <a:lnSpc>
                  <a:spcPts val="1680"/>
                </a:lnSpc>
              </a:pPr>
              <a:r>
                <a:rPr lang="en-US" sz="1200">
                  <a:solidFill>
                    <a:srgbClr val="2B4B82"/>
                  </a:solidFill>
                  <a:latin typeface="Clear Sans Medium"/>
                </a:rPr>
                <a:t>Contains the content to be communicated between users.</a:t>
              </a:r>
            </a:p>
          </p:txBody>
        </p:sp>
      </p:grpSp>
      <p:grpSp>
        <p:nvGrpSpPr>
          <p:cNvPr id="19" name="Group 19"/>
          <p:cNvGrpSpPr/>
          <p:nvPr/>
        </p:nvGrpSpPr>
        <p:grpSpPr>
          <a:xfrm>
            <a:off x="4768841" y="2223380"/>
            <a:ext cx="1229704" cy="552369"/>
            <a:chOff x="0" y="-57149"/>
            <a:chExt cx="3279211" cy="1472984"/>
          </a:xfrm>
        </p:grpSpPr>
        <p:sp>
          <p:nvSpPr>
            <p:cNvPr id="20" name="TextBox 20"/>
            <p:cNvSpPr txBox="1"/>
            <p:nvPr/>
          </p:nvSpPr>
          <p:spPr>
            <a:xfrm>
              <a:off x="0" y="-57149"/>
              <a:ext cx="3279211" cy="621880"/>
            </a:xfrm>
            <a:prstGeom prst="rect">
              <a:avLst/>
            </a:prstGeom>
          </p:spPr>
          <p:txBody>
            <a:bodyPr lIns="0" tIns="0" rIns="0" bIns="0" rtlCol="0" anchor="t">
              <a:spAutoFit/>
            </a:bodyPr>
            <a:lstStyle/>
            <a:p>
              <a:pPr algn="ctr">
                <a:lnSpc>
                  <a:spcPts val="1960"/>
                </a:lnSpc>
              </a:pPr>
              <a:r>
                <a:rPr lang="en-US" spc="140" dirty="0">
                  <a:solidFill>
                    <a:srgbClr val="2B4B82"/>
                  </a:solidFill>
                  <a:latin typeface="Clear Sans Bold"/>
                </a:rPr>
                <a:t>CREATOR</a:t>
              </a:r>
            </a:p>
          </p:txBody>
        </p:sp>
        <p:sp>
          <p:nvSpPr>
            <p:cNvPr id="21" name="TextBox 21"/>
            <p:cNvSpPr txBox="1"/>
            <p:nvPr/>
          </p:nvSpPr>
          <p:spPr>
            <a:xfrm>
              <a:off x="0" y="925272"/>
              <a:ext cx="3279211" cy="490563"/>
            </a:xfrm>
            <a:prstGeom prst="rect">
              <a:avLst/>
            </a:prstGeom>
          </p:spPr>
          <p:txBody>
            <a:bodyPr lIns="0" tIns="0" rIns="0" bIns="0" rtlCol="0" anchor="t">
              <a:spAutoFit/>
            </a:bodyPr>
            <a:lstStyle/>
            <a:p>
              <a:pPr algn="ctr">
                <a:lnSpc>
                  <a:spcPts val="1680"/>
                </a:lnSpc>
              </a:pPr>
              <a:endParaRPr sz="700"/>
            </a:p>
          </p:txBody>
        </p:sp>
      </p:grpSp>
      <p:grpSp>
        <p:nvGrpSpPr>
          <p:cNvPr id="22" name="Group 22"/>
          <p:cNvGrpSpPr/>
          <p:nvPr/>
        </p:nvGrpSpPr>
        <p:grpSpPr>
          <a:xfrm>
            <a:off x="6411121" y="2223380"/>
            <a:ext cx="1442693" cy="1439022"/>
            <a:chOff x="0" y="-57149"/>
            <a:chExt cx="3847181" cy="3837391"/>
          </a:xfrm>
        </p:grpSpPr>
        <p:sp>
          <p:nvSpPr>
            <p:cNvPr id="23" name="TextBox 23"/>
            <p:cNvSpPr txBox="1"/>
            <p:nvPr/>
          </p:nvSpPr>
          <p:spPr>
            <a:xfrm>
              <a:off x="0" y="-57149"/>
              <a:ext cx="3847181" cy="621880"/>
            </a:xfrm>
            <a:prstGeom prst="rect">
              <a:avLst/>
            </a:prstGeom>
          </p:spPr>
          <p:txBody>
            <a:bodyPr lIns="0" tIns="0" rIns="0" bIns="0" rtlCol="0" anchor="t">
              <a:spAutoFit/>
            </a:bodyPr>
            <a:lstStyle/>
            <a:p>
              <a:pPr algn="ctr">
                <a:lnSpc>
                  <a:spcPts val="1960"/>
                </a:lnSpc>
              </a:pPr>
              <a:r>
                <a:rPr lang="en-US" spc="140">
                  <a:solidFill>
                    <a:srgbClr val="2B4B82"/>
                  </a:solidFill>
                  <a:latin typeface="Clear Sans Bold"/>
                </a:rPr>
                <a:t>RECEIVER</a:t>
              </a:r>
            </a:p>
          </p:txBody>
        </p:sp>
        <p:sp>
          <p:nvSpPr>
            <p:cNvPr id="24" name="TextBox 24"/>
            <p:cNvSpPr txBox="1"/>
            <p:nvPr/>
          </p:nvSpPr>
          <p:spPr>
            <a:xfrm>
              <a:off x="0" y="925272"/>
              <a:ext cx="3847181" cy="2854970"/>
            </a:xfrm>
            <a:prstGeom prst="rect">
              <a:avLst/>
            </a:prstGeom>
          </p:spPr>
          <p:txBody>
            <a:bodyPr lIns="0" tIns="0" rIns="0" bIns="0" rtlCol="0" anchor="t">
              <a:spAutoFit/>
            </a:bodyPr>
            <a:lstStyle/>
            <a:p>
              <a:pPr algn="ctr">
                <a:lnSpc>
                  <a:spcPts val="1680"/>
                </a:lnSpc>
              </a:pPr>
              <a:r>
                <a:rPr lang="en-US" sz="1200" dirty="0">
                  <a:solidFill>
                    <a:srgbClr val="2B4B82"/>
                  </a:solidFill>
                  <a:latin typeface="Clear Sans Medium"/>
                </a:rPr>
                <a:t>Specifies the intended recipient, distinguishing between public and private messages.</a:t>
              </a:r>
            </a:p>
          </p:txBody>
        </p:sp>
      </p:grpSp>
      <p:grpSp>
        <p:nvGrpSpPr>
          <p:cNvPr id="25" name="Group 25"/>
          <p:cNvGrpSpPr/>
          <p:nvPr/>
        </p:nvGrpSpPr>
        <p:grpSpPr>
          <a:xfrm>
            <a:off x="5158515" y="1722073"/>
            <a:ext cx="450356" cy="442012"/>
            <a:chOff x="0" y="0"/>
            <a:chExt cx="825825" cy="810524"/>
          </a:xfrm>
        </p:grpSpPr>
        <p:sp>
          <p:nvSpPr>
            <p:cNvPr id="26" name="Freeform 26"/>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vi-VN" sz="700"/>
            </a:p>
          </p:txBody>
        </p:sp>
        <p:sp>
          <p:nvSpPr>
            <p:cNvPr id="27" name="TextBox 27"/>
            <p:cNvSpPr txBox="1"/>
            <p:nvPr/>
          </p:nvSpPr>
          <p:spPr>
            <a:xfrm>
              <a:off x="0" y="-76200"/>
              <a:ext cx="825825" cy="886724"/>
            </a:xfrm>
            <a:prstGeom prst="rect">
              <a:avLst/>
            </a:prstGeom>
          </p:spPr>
          <p:txBody>
            <a:bodyPr lIns="0" tIns="0" rIns="0" bIns="0" rtlCol="0" anchor="ctr"/>
            <a:lstStyle/>
            <a:p>
              <a:pPr algn="ctr">
                <a:lnSpc>
                  <a:spcPts val="3080"/>
                </a:lnSpc>
                <a:spcBef>
                  <a:spcPct val="0"/>
                </a:spcBef>
              </a:pPr>
              <a:r>
                <a:rPr lang="en-US" sz="2200" spc="376">
                  <a:solidFill>
                    <a:srgbClr val="2B4B82"/>
                  </a:solidFill>
                  <a:latin typeface="Clear Sans Bold"/>
                </a:rPr>
                <a:t>3</a:t>
              </a:r>
            </a:p>
          </p:txBody>
        </p:sp>
      </p:grpSp>
      <p:grpSp>
        <p:nvGrpSpPr>
          <p:cNvPr id="28" name="Group 28"/>
          <p:cNvGrpSpPr/>
          <p:nvPr/>
        </p:nvGrpSpPr>
        <p:grpSpPr>
          <a:xfrm>
            <a:off x="6856102" y="1722073"/>
            <a:ext cx="450356" cy="442012"/>
            <a:chOff x="0" y="0"/>
            <a:chExt cx="825825" cy="810524"/>
          </a:xfrm>
        </p:grpSpPr>
        <p:sp>
          <p:nvSpPr>
            <p:cNvPr id="29" name="Freeform 29"/>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vi-VN" sz="700"/>
            </a:p>
          </p:txBody>
        </p:sp>
        <p:sp>
          <p:nvSpPr>
            <p:cNvPr id="30" name="TextBox 30"/>
            <p:cNvSpPr txBox="1"/>
            <p:nvPr/>
          </p:nvSpPr>
          <p:spPr>
            <a:xfrm>
              <a:off x="0" y="-76200"/>
              <a:ext cx="825825" cy="886724"/>
            </a:xfrm>
            <a:prstGeom prst="rect">
              <a:avLst/>
            </a:prstGeom>
          </p:spPr>
          <p:txBody>
            <a:bodyPr lIns="0" tIns="0" rIns="0" bIns="0" rtlCol="0" anchor="ctr"/>
            <a:lstStyle/>
            <a:p>
              <a:pPr algn="ctr">
                <a:lnSpc>
                  <a:spcPts val="3080"/>
                </a:lnSpc>
                <a:spcBef>
                  <a:spcPct val="0"/>
                </a:spcBef>
              </a:pPr>
              <a:r>
                <a:rPr lang="en-US" sz="2200" spc="376">
                  <a:solidFill>
                    <a:srgbClr val="2B4B82"/>
                  </a:solidFill>
                  <a:latin typeface="Clear Sans Bold"/>
                </a:rPr>
                <a:t>4</a:t>
              </a:r>
            </a:p>
          </p:txBody>
        </p:sp>
      </p:grpSp>
      <p:sp>
        <p:nvSpPr>
          <p:cNvPr id="31" name="TextBox 31"/>
          <p:cNvSpPr txBox="1"/>
          <p:nvPr/>
        </p:nvSpPr>
        <p:spPr>
          <a:xfrm>
            <a:off x="4768841" y="2547938"/>
            <a:ext cx="1280892" cy="1288623"/>
          </a:xfrm>
          <a:prstGeom prst="rect">
            <a:avLst/>
          </a:prstGeom>
        </p:spPr>
        <p:txBody>
          <a:bodyPr lIns="0" tIns="0" rIns="0" bIns="0" rtlCol="0" anchor="t">
            <a:spAutoFit/>
          </a:bodyPr>
          <a:lstStyle/>
          <a:p>
            <a:pPr algn="ctr">
              <a:lnSpc>
                <a:spcPts val="1680"/>
              </a:lnSpc>
              <a:spcBef>
                <a:spcPct val="0"/>
              </a:spcBef>
            </a:pPr>
            <a:r>
              <a:rPr lang="en-US" sz="1200" dirty="0">
                <a:solidFill>
                  <a:srgbClr val="2B4B82"/>
                </a:solidFill>
                <a:latin typeface="Clear Sans Medium"/>
              </a:rPr>
              <a:t>Identifies the sender of the message, aiding in tracking communication origins.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checkerboard(across)">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checkerboard(across)">
                                      <p:cBhvr>
                                        <p:cTn id="22" dur="500"/>
                                        <p:tgtEl>
                                          <p:spTgt spid="3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E3D361EC-70AE-9FA4-2EFA-3E4B5E8C3629}"/>
              </a:ext>
            </a:extLst>
          </p:cNvPr>
          <p:cNvSpPr/>
          <p:nvPr/>
        </p:nvSpPr>
        <p:spPr>
          <a:xfrm>
            <a:off x="0" y="14514"/>
            <a:ext cx="9144000" cy="856343"/>
          </a:xfrm>
          <a:prstGeom prst="roundRect">
            <a:avLst>
              <a:gd name="adj" fmla="val 41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3200" dirty="0">
                <a:solidFill>
                  <a:schemeClr val="tx1">
                    <a:lumMod val="60000"/>
                    <a:lumOff val="40000"/>
                  </a:schemeClr>
                </a:solidFill>
                <a:latin typeface="Cooper Black" panose="0208090404030B020404" pitchFamily="18" charset="0"/>
              </a:rPr>
              <a:t>Main Menu and Session Menu</a:t>
            </a:r>
          </a:p>
          <a:p>
            <a:endParaRPr lang="en-US" sz="3200" dirty="0">
              <a:solidFill>
                <a:schemeClr val="tx1">
                  <a:lumMod val="60000"/>
                  <a:lumOff val="40000"/>
                </a:schemeClr>
              </a:solidFill>
              <a:latin typeface="Cooper Black" panose="0208090404030B020404" pitchFamily="18" charset="0"/>
            </a:endParaRPr>
          </a:p>
        </p:txBody>
      </p:sp>
      <p:sp>
        <p:nvSpPr>
          <p:cNvPr id="3" name="Hình chữ nhật 2">
            <a:extLst>
              <a:ext uri="{FF2B5EF4-FFF2-40B4-BE49-F238E27FC236}">
                <a16:creationId xmlns:a16="http://schemas.microsoft.com/office/drawing/2014/main" id="{A8B06971-E143-525B-BE7B-DC261F1A4C86}"/>
              </a:ext>
            </a:extLst>
          </p:cNvPr>
          <p:cNvSpPr/>
          <p:nvPr/>
        </p:nvSpPr>
        <p:spPr>
          <a:xfrm>
            <a:off x="0" y="870857"/>
            <a:ext cx="9144000" cy="4272643"/>
          </a:xfrm>
          <a:prstGeom prst="rect">
            <a:avLst/>
          </a:prstGeom>
          <a:solidFill>
            <a:schemeClr val="accent5">
              <a:lumMod val="75000"/>
              <a:lumOff val="2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vi-VN" dirty="0"/>
          </a:p>
        </p:txBody>
      </p:sp>
      <p:cxnSp>
        <p:nvCxnSpPr>
          <p:cNvPr id="7" name="Đường nối Thẳng 6">
            <a:extLst>
              <a:ext uri="{FF2B5EF4-FFF2-40B4-BE49-F238E27FC236}">
                <a16:creationId xmlns:a16="http://schemas.microsoft.com/office/drawing/2014/main" id="{16D63566-98B1-E3CE-B30A-FDCD7F554A2D}"/>
              </a:ext>
            </a:extLst>
          </p:cNvPr>
          <p:cNvCxnSpPr/>
          <p:nvPr/>
        </p:nvCxnSpPr>
        <p:spPr>
          <a:xfrm>
            <a:off x="2685143" y="870857"/>
            <a:ext cx="0" cy="4272643"/>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Đường nối Thẳng 8">
            <a:extLst>
              <a:ext uri="{FF2B5EF4-FFF2-40B4-BE49-F238E27FC236}">
                <a16:creationId xmlns:a16="http://schemas.microsoft.com/office/drawing/2014/main" id="{A353A2E6-552B-15B7-C4E3-480A915FF3D7}"/>
              </a:ext>
            </a:extLst>
          </p:cNvPr>
          <p:cNvCxnSpPr/>
          <p:nvPr/>
        </p:nvCxnSpPr>
        <p:spPr>
          <a:xfrm>
            <a:off x="0" y="2177143"/>
            <a:ext cx="9144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Đường nối Thẳng 10">
            <a:extLst>
              <a:ext uri="{FF2B5EF4-FFF2-40B4-BE49-F238E27FC236}">
                <a16:creationId xmlns:a16="http://schemas.microsoft.com/office/drawing/2014/main" id="{D367D690-0DC8-F0A7-6FE6-88EAC8235531}"/>
              </a:ext>
            </a:extLst>
          </p:cNvPr>
          <p:cNvCxnSpPr/>
          <p:nvPr/>
        </p:nvCxnSpPr>
        <p:spPr>
          <a:xfrm>
            <a:off x="0" y="3643085"/>
            <a:ext cx="9144000" cy="0"/>
          </a:xfrm>
          <a:prstGeom prst="line">
            <a:avLst/>
          </a:prstGeom>
        </p:spPr>
        <p:style>
          <a:lnRef idx="3">
            <a:schemeClr val="dk1"/>
          </a:lnRef>
          <a:fillRef idx="0">
            <a:schemeClr val="dk1"/>
          </a:fillRef>
          <a:effectRef idx="2">
            <a:schemeClr val="dk1"/>
          </a:effectRef>
          <a:fontRef idx="minor">
            <a:schemeClr val="tx1"/>
          </a:fontRef>
        </p:style>
      </p:cxnSp>
      <p:sp>
        <p:nvSpPr>
          <p:cNvPr id="12" name="Hộp Văn bản 11">
            <a:extLst>
              <a:ext uri="{FF2B5EF4-FFF2-40B4-BE49-F238E27FC236}">
                <a16:creationId xmlns:a16="http://schemas.microsoft.com/office/drawing/2014/main" id="{747F94D8-B2FA-019D-FA97-C164EB2CFC7B}"/>
              </a:ext>
            </a:extLst>
          </p:cNvPr>
          <p:cNvSpPr txBox="1"/>
          <p:nvPr/>
        </p:nvSpPr>
        <p:spPr>
          <a:xfrm>
            <a:off x="362858" y="1287306"/>
            <a:ext cx="1959428" cy="461665"/>
          </a:xfrm>
          <a:prstGeom prst="rect">
            <a:avLst/>
          </a:prstGeom>
          <a:noFill/>
        </p:spPr>
        <p:txBody>
          <a:bodyPr wrap="square" rtlCol="0">
            <a:spAutoFit/>
          </a:bodyPr>
          <a:lstStyle/>
          <a:p>
            <a:r>
              <a:rPr lang="en-US" sz="2400" b="1" dirty="0">
                <a:solidFill>
                  <a:schemeClr val="accent3"/>
                </a:solidFill>
              </a:rPr>
              <a:t>Main Menu</a:t>
            </a:r>
            <a:endParaRPr lang="vi-VN" sz="2400" b="1" dirty="0">
              <a:solidFill>
                <a:schemeClr val="accent3"/>
              </a:solidFill>
            </a:endParaRPr>
          </a:p>
        </p:txBody>
      </p:sp>
      <p:sp>
        <p:nvSpPr>
          <p:cNvPr id="13" name="Hộp Văn bản 12">
            <a:extLst>
              <a:ext uri="{FF2B5EF4-FFF2-40B4-BE49-F238E27FC236}">
                <a16:creationId xmlns:a16="http://schemas.microsoft.com/office/drawing/2014/main" id="{76E62980-B8AB-6012-40D0-ABF245007107}"/>
              </a:ext>
            </a:extLst>
          </p:cNvPr>
          <p:cNvSpPr txBox="1"/>
          <p:nvPr/>
        </p:nvSpPr>
        <p:spPr>
          <a:xfrm>
            <a:off x="247650" y="2652433"/>
            <a:ext cx="2876550" cy="830997"/>
          </a:xfrm>
          <a:prstGeom prst="rect">
            <a:avLst/>
          </a:prstGeom>
          <a:noFill/>
        </p:spPr>
        <p:txBody>
          <a:bodyPr wrap="square" rtlCol="0">
            <a:spAutoFit/>
          </a:bodyPr>
          <a:lstStyle/>
          <a:p>
            <a:r>
              <a:rPr lang="en-US" sz="2400" b="1" dirty="0">
                <a:solidFill>
                  <a:srgbClr val="FEFEFE"/>
                </a:solidFill>
                <a:latin typeface="+mj-lt"/>
              </a:rPr>
              <a:t>Session Menu</a:t>
            </a:r>
            <a:endParaRPr lang="en-US" sz="2400" b="1" dirty="0">
              <a:latin typeface="+mj-lt"/>
            </a:endParaRPr>
          </a:p>
          <a:p>
            <a:endParaRPr lang="vi-VN" sz="2400" b="1" dirty="0">
              <a:latin typeface="+mj-lt"/>
            </a:endParaRPr>
          </a:p>
        </p:txBody>
      </p:sp>
      <p:sp>
        <p:nvSpPr>
          <p:cNvPr id="14" name="Hộp Văn bản 13">
            <a:extLst>
              <a:ext uri="{FF2B5EF4-FFF2-40B4-BE49-F238E27FC236}">
                <a16:creationId xmlns:a16="http://schemas.microsoft.com/office/drawing/2014/main" id="{48733A38-CFC0-46B8-D635-75686B590258}"/>
              </a:ext>
            </a:extLst>
          </p:cNvPr>
          <p:cNvSpPr txBox="1"/>
          <p:nvPr/>
        </p:nvSpPr>
        <p:spPr>
          <a:xfrm>
            <a:off x="293466" y="3889649"/>
            <a:ext cx="1952621" cy="1200329"/>
          </a:xfrm>
          <a:prstGeom prst="rect">
            <a:avLst/>
          </a:prstGeom>
          <a:noFill/>
        </p:spPr>
        <p:txBody>
          <a:bodyPr wrap="square" rtlCol="0">
            <a:spAutoFit/>
          </a:bodyPr>
          <a:lstStyle/>
          <a:p>
            <a:pPr algn="ctr"/>
            <a:r>
              <a:rPr lang="en-US" sz="2400" b="1" dirty="0">
                <a:solidFill>
                  <a:srgbClr val="FEFEFE"/>
                </a:solidFill>
                <a:latin typeface="+mj-lt"/>
              </a:rPr>
              <a:t>User Interaction</a:t>
            </a:r>
            <a:endParaRPr lang="en-US" sz="2400" b="1" dirty="0">
              <a:latin typeface="+mj-lt"/>
            </a:endParaRPr>
          </a:p>
          <a:p>
            <a:pPr algn="ctr"/>
            <a:endParaRPr lang="vi-VN" sz="2400" b="1" dirty="0">
              <a:latin typeface="+mj-lt"/>
            </a:endParaRPr>
          </a:p>
        </p:txBody>
      </p:sp>
      <p:sp>
        <p:nvSpPr>
          <p:cNvPr id="15" name="Hộp Văn bản 14">
            <a:extLst>
              <a:ext uri="{FF2B5EF4-FFF2-40B4-BE49-F238E27FC236}">
                <a16:creationId xmlns:a16="http://schemas.microsoft.com/office/drawing/2014/main" id="{4C19A84A-CF6F-C815-A6B7-0FEA66B48969}"/>
              </a:ext>
            </a:extLst>
          </p:cNvPr>
          <p:cNvSpPr txBox="1"/>
          <p:nvPr/>
        </p:nvSpPr>
        <p:spPr>
          <a:xfrm>
            <a:off x="2531838" y="1030512"/>
            <a:ext cx="6249304" cy="1205458"/>
          </a:xfrm>
          <a:prstGeom prst="rect">
            <a:avLst/>
          </a:prstGeom>
          <a:noFill/>
        </p:spPr>
        <p:txBody>
          <a:bodyPr wrap="square" rtlCol="0">
            <a:spAutoFit/>
          </a:bodyPr>
          <a:lstStyle/>
          <a:p>
            <a:pPr marL="539749" lvl="1" indent="-269875" algn="l">
              <a:lnSpc>
                <a:spcPts val="3499"/>
              </a:lnSpc>
              <a:buAutoNum type="arabicPeriod"/>
              <a:defRPr/>
            </a:pPr>
            <a:r>
              <a:rPr lang="en-US" sz="1400" dirty="0">
                <a:solidFill>
                  <a:srgbClr val="FEFEFE"/>
                </a:solidFill>
                <a:latin typeface="Clear Sans Medium"/>
              </a:rPr>
              <a:t>Login (Option 1): Enter the system by providing your username.</a:t>
            </a:r>
            <a:endParaRPr lang="en-US" sz="800" dirty="0"/>
          </a:p>
          <a:p>
            <a:pPr marL="539749" lvl="1" indent="-269875">
              <a:lnSpc>
                <a:spcPts val="3499"/>
              </a:lnSpc>
              <a:buAutoNum type="arabicPeriod"/>
            </a:pPr>
            <a:r>
              <a:rPr lang="en-US" sz="1400" dirty="0">
                <a:solidFill>
                  <a:srgbClr val="FEFEFE"/>
                </a:solidFill>
                <a:latin typeface="Clear Sans Medium"/>
              </a:rPr>
              <a:t>Quit (Option 0): Exit the program.</a:t>
            </a:r>
          </a:p>
          <a:p>
            <a:endParaRPr lang="vi-VN" dirty="0"/>
          </a:p>
        </p:txBody>
      </p:sp>
      <p:sp>
        <p:nvSpPr>
          <p:cNvPr id="16" name="Hộp Văn bản 15">
            <a:extLst>
              <a:ext uri="{FF2B5EF4-FFF2-40B4-BE49-F238E27FC236}">
                <a16:creationId xmlns:a16="http://schemas.microsoft.com/office/drawing/2014/main" id="{70069502-5F9B-35BF-630B-B015797DD8E3}"/>
              </a:ext>
            </a:extLst>
          </p:cNvPr>
          <p:cNvSpPr txBox="1"/>
          <p:nvPr/>
        </p:nvSpPr>
        <p:spPr>
          <a:xfrm>
            <a:off x="2539553" y="2126583"/>
            <a:ext cx="8972548" cy="1882695"/>
          </a:xfrm>
          <a:prstGeom prst="rect">
            <a:avLst/>
          </a:prstGeom>
          <a:noFill/>
        </p:spPr>
        <p:txBody>
          <a:bodyPr wrap="square" rtlCol="0">
            <a:spAutoFit/>
          </a:bodyPr>
          <a:lstStyle/>
          <a:p>
            <a:pPr marL="453392" lvl="1" indent="-226696" algn="l">
              <a:lnSpc>
                <a:spcPct val="200000"/>
              </a:lnSpc>
              <a:buAutoNum type="arabicPeriod"/>
              <a:defRPr/>
            </a:pPr>
            <a:r>
              <a:rPr lang="en-US" sz="1200" dirty="0">
                <a:solidFill>
                  <a:srgbClr val="FEFEFE"/>
                </a:solidFill>
                <a:latin typeface="+mj-lt"/>
              </a:rPr>
              <a:t>Create Message to Everyone (Option 1): Send a message visible to all users.</a:t>
            </a:r>
            <a:endParaRPr lang="en-US" sz="700" dirty="0">
              <a:latin typeface="+mj-lt"/>
            </a:endParaRPr>
          </a:p>
          <a:p>
            <a:pPr marL="453392" lvl="1" indent="-226696">
              <a:lnSpc>
                <a:spcPct val="200000"/>
              </a:lnSpc>
              <a:buAutoNum type="arabicPeriod"/>
            </a:pPr>
            <a:r>
              <a:rPr lang="en-US" sz="1200" dirty="0">
                <a:solidFill>
                  <a:srgbClr val="FEFEFE"/>
                </a:solidFill>
                <a:latin typeface="+mj-lt"/>
              </a:rPr>
              <a:t>Create Message to a Person (Option 2): Send a private message to a specific user.</a:t>
            </a:r>
          </a:p>
          <a:p>
            <a:pPr marL="453392" lvl="1" indent="-226696">
              <a:lnSpc>
                <a:spcPct val="200000"/>
              </a:lnSpc>
              <a:buAutoNum type="arabicPeriod"/>
            </a:pPr>
            <a:r>
              <a:rPr lang="en-US" sz="1200" dirty="0">
                <a:solidFill>
                  <a:srgbClr val="FEFEFE"/>
                </a:solidFill>
                <a:latin typeface="+mj-lt"/>
              </a:rPr>
              <a:t>Read Messages for You (Option 3): Retrieve and read messages addressed to you.</a:t>
            </a:r>
          </a:p>
          <a:p>
            <a:pPr marL="453392" lvl="1" indent="-226696">
              <a:lnSpc>
                <a:spcPct val="200000"/>
              </a:lnSpc>
              <a:buAutoNum type="arabicPeriod"/>
            </a:pPr>
            <a:r>
              <a:rPr lang="en-US" sz="1200" dirty="0">
                <a:solidFill>
                  <a:srgbClr val="FEFEFE"/>
                </a:solidFill>
                <a:latin typeface="+mj-lt"/>
              </a:rPr>
              <a:t>Close Session (Option 0): Log out and return to the Main Menu.</a:t>
            </a:r>
          </a:p>
          <a:p>
            <a:pPr>
              <a:lnSpc>
                <a:spcPct val="200000"/>
              </a:lnSpc>
            </a:pPr>
            <a:endParaRPr lang="vi-VN" sz="1200" dirty="0">
              <a:latin typeface="+mj-lt"/>
            </a:endParaRPr>
          </a:p>
        </p:txBody>
      </p:sp>
      <p:sp>
        <p:nvSpPr>
          <p:cNvPr id="17" name="Hộp Văn bản 16">
            <a:extLst>
              <a:ext uri="{FF2B5EF4-FFF2-40B4-BE49-F238E27FC236}">
                <a16:creationId xmlns:a16="http://schemas.microsoft.com/office/drawing/2014/main" id="{0BEC4312-E27D-8322-6AF3-E581ED222BB4}"/>
              </a:ext>
            </a:extLst>
          </p:cNvPr>
          <p:cNvSpPr txBox="1"/>
          <p:nvPr/>
        </p:nvSpPr>
        <p:spPr>
          <a:xfrm>
            <a:off x="2531838" y="3683518"/>
            <a:ext cx="7324725" cy="1668214"/>
          </a:xfrm>
          <a:prstGeom prst="rect">
            <a:avLst/>
          </a:prstGeom>
          <a:noFill/>
        </p:spPr>
        <p:txBody>
          <a:bodyPr wrap="square" rtlCol="0">
            <a:spAutoFit/>
          </a:bodyPr>
          <a:lstStyle/>
          <a:p>
            <a:pPr marL="474981" lvl="1" indent="-237491" algn="just">
              <a:lnSpc>
                <a:spcPct val="150000"/>
              </a:lnSpc>
              <a:buAutoNum type="arabicPeriod"/>
              <a:defRPr/>
            </a:pPr>
            <a:r>
              <a:rPr lang="en-US" sz="1400" dirty="0">
                <a:solidFill>
                  <a:srgbClr val="FEFEFE"/>
                </a:solidFill>
                <a:latin typeface="Clear Sans Medium"/>
              </a:rPr>
              <a:t>Use Main Menu to login or quit.</a:t>
            </a:r>
            <a:endParaRPr lang="en-US" sz="800" dirty="0"/>
          </a:p>
          <a:p>
            <a:pPr marL="474981" lvl="1" indent="-237491" algn="just">
              <a:lnSpc>
                <a:spcPct val="150000"/>
              </a:lnSpc>
              <a:buAutoNum type="arabicPeriod"/>
            </a:pPr>
            <a:r>
              <a:rPr lang="en-US" sz="1400" dirty="0">
                <a:solidFill>
                  <a:srgbClr val="FEFEFE"/>
                </a:solidFill>
                <a:latin typeface="Clear Sans Medium"/>
              </a:rPr>
              <a:t>Session Menu offers options to create messages, read messages, or logout.</a:t>
            </a:r>
          </a:p>
          <a:p>
            <a:pPr marL="474981" lvl="1" indent="-237491" algn="just">
              <a:lnSpc>
                <a:spcPct val="150000"/>
              </a:lnSpc>
              <a:buAutoNum type="arabicPeriod"/>
            </a:pPr>
            <a:r>
              <a:rPr lang="en-US" sz="1400" dirty="0">
                <a:solidFill>
                  <a:srgbClr val="FEFEFE"/>
                </a:solidFill>
                <a:latin typeface="Clear Sans Medium"/>
              </a:rPr>
              <a:t>Select options and provide necessary input for desired actions.</a:t>
            </a:r>
          </a:p>
          <a:p>
            <a:pPr marL="474981" lvl="1" indent="-237491" algn="just">
              <a:lnSpc>
                <a:spcPct val="150000"/>
              </a:lnSpc>
              <a:buAutoNum type="arabicPeriod"/>
            </a:pPr>
            <a:r>
              <a:rPr lang="en-US" sz="1400" dirty="0">
                <a:solidFill>
                  <a:srgbClr val="FEFEFE"/>
                </a:solidFill>
                <a:latin typeface="Clear Sans Medium"/>
              </a:rPr>
              <a:t>Structured menus facilitate seamless interaction with the system.</a:t>
            </a:r>
          </a:p>
          <a:p>
            <a:pPr>
              <a:lnSpc>
                <a:spcPct val="150000"/>
              </a:lnSpc>
            </a:pPr>
            <a:endParaRPr lang="vi-VN" dirty="0"/>
          </a:p>
        </p:txBody>
      </p:sp>
    </p:spTree>
    <p:extLst>
      <p:ext uri="{BB962C8B-B14F-4D97-AF65-F5344CB8AC3E}">
        <p14:creationId xmlns:p14="http://schemas.microsoft.com/office/powerpoint/2010/main" val="1213147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heckerboard(across)">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5" name="Google Shape;465;p27"/>
          <p:cNvSpPr txBox="1">
            <a:spLocks noGrp="1"/>
          </p:cNvSpPr>
          <p:nvPr>
            <p:ph type="subTitle" idx="1"/>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t</a:t>
            </a:r>
            <a:r>
              <a:rPr lang="en-US" sz="1400" dirty="0">
                <a:solidFill>
                  <a:schemeClr val="accent3"/>
                </a:solidFill>
              </a:rPr>
              <a:t>oken_system</a:t>
            </a:r>
            <a:r>
              <a:rPr lang="en-US" sz="1400" dirty="0"/>
              <a:t>.cpp</a:t>
            </a:r>
            <a:endParaRPr sz="1400" dirty="0">
              <a:solidFill>
                <a:schemeClr val="accent3"/>
              </a:solidFill>
            </a:endParaRPr>
          </a:p>
        </p:txBody>
      </p:sp>
      <p:sp>
        <p:nvSpPr>
          <p:cNvPr id="4" name="Hộp Văn bản 3">
            <a:extLst>
              <a:ext uri="{FF2B5EF4-FFF2-40B4-BE49-F238E27FC236}">
                <a16:creationId xmlns:a16="http://schemas.microsoft.com/office/drawing/2014/main" id="{C6E57AE2-AFD9-671A-DC76-F3A98D51588D}"/>
              </a:ext>
            </a:extLst>
          </p:cNvPr>
          <p:cNvSpPr txBox="1"/>
          <p:nvPr/>
        </p:nvSpPr>
        <p:spPr>
          <a:xfrm>
            <a:off x="886764" y="680463"/>
            <a:ext cx="8478692" cy="3782574"/>
          </a:xfrm>
          <a:prstGeom prst="rect">
            <a:avLst/>
          </a:prstGeom>
          <a:noFill/>
        </p:spPr>
        <p:txBody>
          <a:bodyPr wrap="square" rtlCol="0">
            <a:spAutoFit/>
          </a:bodyPr>
          <a:lstStyle/>
          <a:p>
            <a:pPr>
              <a:lnSpc>
                <a:spcPct val="150000"/>
              </a:lnSpc>
            </a:pPr>
            <a:r>
              <a:rPr lang="en-US" sz="1150" b="0" dirty="0">
                <a:solidFill>
                  <a:srgbClr val="569CD6"/>
                </a:solidFill>
                <a:effectLst/>
                <a:latin typeface="JetBrains Mono" panose="02000009000000000000" pitchFamily="49" charset="0"/>
              </a:rPr>
              <a:t>class</a:t>
            </a: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Token</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569CD6"/>
                </a:solidFill>
                <a:effectLst/>
                <a:latin typeface="JetBrains Mono" panose="02000009000000000000" pitchFamily="49" charset="0"/>
              </a:rPr>
              <a:t>private:</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4EC9B0"/>
                </a:solidFill>
                <a:effectLst/>
                <a:latin typeface="JetBrains Mono" panose="02000009000000000000" pitchFamily="49" charset="0"/>
              </a:rPr>
              <a:t>  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4EC9B0"/>
                </a:solidFill>
                <a:effectLst/>
                <a:latin typeface="JetBrains Mono" panose="02000009000000000000" pitchFamily="49" charset="0"/>
              </a:rPr>
              <a:t>  string</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569CD6"/>
                </a:solidFill>
                <a:effectLst/>
                <a:latin typeface="JetBrains Mono" panose="02000009000000000000" pitchFamily="49" charset="0"/>
              </a:rPr>
              <a:t>public:</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4EC9B0"/>
                </a:solidFill>
                <a:effectLst/>
                <a:latin typeface="JetBrains Mono" panose="02000009000000000000" pitchFamily="49" charset="0"/>
              </a:rPr>
              <a:t>  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creator</a:t>
            </a:r>
            <a:r>
              <a:rPr lang="en-US" sz="1150" b="0" dirty="0">
                <a:solidFill>
                  <a:srgbClr val="CCCCCC"/>
                </a:solidFill>
                <a:effectLst/>
                <a:latin typeface="JetBrains Mono" panose="02000009000000000000" pitchFamily="49" charset="0"/>
              </a:rPr>
              <a:t>;</a:t>
            </a:r>
          </a:p>
          <a:p>
            <a:pPr>
              <a:lnSpc>
                <a:spcPct val="150000"/>
              </a:lnSpc>
            </a:pPr>
            <a:r>
              <a:rPr lang="en-US" sz="1150" b="0" dirty="0">
                <a:solidFill>
                  <a:srgbClr val="4EC9B0"/>
                </a:solidFill>
                <a:effectLst/>
                <a:latin typeface="JetBrains Mono" panose="02000009000000000000" pitchFamily="49" charset="0"/>
              </a:rPr>
              <a:t>  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a:t>
            </a:r>
          </a:p>
          <a:p>
            <a:pPr>
              <a:lnSpc>
                <a:spcPct val="150000"/>
              </a:lnSpc>
            </a:pPr>
            <a:endParaRPr lang="en-US" sz="1150" b="0" dirty="0">
              <a:solidFill>
                <a:srgbClr val="DCDCAA"/>
              </a:solidFill>
              <a:effectLst/>
              <a:latin typeface="JetBrains Mono" panose="02000009000000000000" pitchFamily="49" charset="0"/>
            </a:endParaRPr>
          </a:p>
          <a:p>
            <a:pPr>
              <a:lnSpc>
                <a:spcPct val="150000"/>
              </a:lnSpc>
            </a:pPr>
            <a:r>
              <a:rPr lang="en-US" sz="1150" dirty="0">
                <a:solidFill>
                  <a:srgbClr val="DCDCAA"/>
                </a:solidFill>
                <a:latin typeface="JetBrains Mono" panose="02000009000000000000" pitchFamily="49" charset="0"/>
              </a:rPr>
              <a:t>  </a:t>
            </a:r>
            <a:r>
              <a:rPr lang="en-US" sz="1150" b="0" dirty="0">
                <a:solidFill>
                  <a:srgbClr val="DCDCAA"/>
                </a:solidFill>
                <a:effectLst/>
                <a:latin typeface="JetBrains Mono" panose="02000009000000000000" pitchFamily="49" charset="0"/>
              </a:rPr>
              <a:t>Token</a:t>
            </a:r>
            <a:r>
              <a:rPr lang="en-US" sz="1150" b="0" dirty="0">
                <a:solidFill>
                  <a:srgbClr val="CCCCCC"/>
                </a:solidFill>
                <a:effectLst/>
                <a:latin typeface="JetBrains Mono" panose="02000009000000000000" pitchFamily="49" charset="0"/>
              </a:rPr>
              <a:t>(</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a:t>
            </a:r>
            <a:r>
              <a:rPr lang="en-US" sz="1150" dirty="0">
                <a:solidFill>
                  <a:srgbClr val="4EC9B0"/>
                </a:solidFill>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creator</a:t>
            </a:r>
            <a:r>
              <a:rPr lang="en-US" sz="1150" b="0" dirty="0">
                <a:solidFill>
                  <a:srgbClr val="CCCCCC"/>
                </a:solidFill>
                <a:effectLst/>
                <a:latin typeface="JetBrains Mono" panose="02000009000000000000" pitchFamily="49" charset="0"/>
              </a:rPr>
              <a:t>,</a:t>
            </a:r>
            <a:r>
              <a:rPr lang="en-US" sz="1150" dirty="0">
                <a:solidFill>
                  <a:srgbClr val="4EC9B0"/>
                </a:solidFill>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a:t>
            </a:r>
            <a:r>
              <a:rPr lang="en-US" sz="1150" dirty="0">
                <a:solidFill>
                  <a:srgbClr val="4EC9B0"/>
                </a:solidFill>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a:t>
            </a:r>
            <a:r>
              <a:rPr lang="en-US" sz="1150" b="0" dirty="0">
                <a:solidFill>
                  <a:srgbClr val="9CDCFE"/>
                </a:solidFill>
                <a:effectLst/>
                <a:latin typeface="JetBrains Mono" panose="02000009000000000000" pitchFamily="49" charset="0"/>
              </a:rPr>
              <a:t>message</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creator</a:t>
            </a:r>
            <a:r>
              <a:rPr lang="en-US" sz="1150" b="0" dirty="0">
                <a:solidFill>
                  <a:srgbClr val="CCCCCC"/>
                </a:solidFill>
                <a:effectLst/>
                <a:latin typeface="JetBrains Mono" panose="02000009000000000000" pitchFamily="49" charset="0"/>
              </a:rPr>
              <a:t>(</a:t>
            </a:r>
            <a:r>
              <a:rPr lang="en-US" sz="1150" b="0" dirty="0">
                <a:solidFill>
                  <a:srgbClr val="9CDCFE"/>
                </a:solidFill>
                <a:effectLst/>
                <a:latin typeface="JetBrains Mono" panose="02000009000000000000" pitchFamily="49" charset="0"/>
              </a:rPr>
              <a:t>creator</a:t>
            </a:r>
            <a:r>
              <a:rPr lang="en-US" sz="1150" b="0" dirty="0">
                <a:solidFill>
                  <a:srgbClr val="CCCCCC"/>
                </a:solidFill>
                <a:effectLst/>
                <a:latin typeface="JetBrains Mono" panose="02000009000000000000" pitchFamily="49" charset="0"/>
              </a:rPr>
              <a:t>), </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a:t>
            </a:r>
            <a:r>
              <a:rPr lang="en-US" sz="1150" b="0" dirty="0">
                <a:solidFill>
                  <a:srgbClr val="9CDCFE"/>
                </a:solidFill>
                <a:effectLst/>
                <a:latin typeface="JetBrains Mono" panose="02000009000000000000" pitchFamily="49" charset="0"/>
              </a:rPr>
              <a:t>receiver</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a:t>
            </a:r>
            <a:r>
              <a:rPr lang="en-US" sz="1150" b="0" dirty="0" err="1">
                <a:solidFill>
                  <a:srgbClr val="9CDCFE"/>
                </a:solidFill>
                <a:effectLst/>
                <a:latin typeface="JetBrains Mono" panose="02000009000000000000" pitchFamily="49" charset="0"/>
              </a:rPr>
              <a:t>secret_code</a:t>
            </a:r>
            <a:r>
              <a:rPr lang="en-US" sz="1150" b="0" dirty="0">
                <a:solidFill>
                  <a:srgbClr val="CCCCCC"/>
                </a:solidFill>
                <a:effectLst/>
                <a:latin typeface="JetBrains Mono" panose="02000009000000000000" pitchFamily="49" charset="0"/>
              </a:rPr>
              <a:t>) {}</a:t>
            </a:r>
          </a:p>
          <a:p>
            <a:pPr>
              <a:lnSpc>
                <a:spcPct val="150000"/>
              </a:lnSpc>
            </a:pPr>
            <a:br>
              <a:rPr lang="en-US" sz="1150" b="0" dirty="0">
                <a:solidFill>
                  <a:srgbClr val="CCCCCC"/>
                </a:solidFill>
                <a:effectLst/>
                <a:latin typeface="JetBrains Mono" panose="02000009000000000000" pitchFamily="49" charset="0"/>
              </a:rPr>
            </a:b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a:t>
            </a:r>
            <a:endParaRPr lang="vi-VN" sz="1150" dirty="0"/>
          </a:p>
          <a:p>
            <a:pPr>
              <a:lnSpc>
                <a:spcPct val="150000"/>
              </a:lnSpc>
            </a:pPr>
            <a:endParaRPr lang="en-US" sz="1150" b="0" dirty="0">
              <a:solidFill>
                <a:srgbClr val="CCCCCC"/>
              </a:solidFill>
              <a:effectLst/>
              <a:latin typeface="JetBrains Mono" panose="02000009000000000000" pitchFamily="49"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14" name="Google Shape;465;p27">
            <a:extLst>
              <a:ext uri="{FF2B5EF4-FFF2-40B4-BE49-F238E27FC236}">
                <a16:creationId xmlns:a16="http://schemas.microsoft.com/office/drawing/2014/main" id="{429ABD38-9C95-ED1D-5D36-39A80DB67007}"/>
              </a:ext>
            </a:extLst>
          </p:cNvPr>
          <p:cNvSpPr txBox="1">
            <a:spLocks noGrp="1"/>
          </p:cNvSpPr>
          <p:nvPr>
            <p:ph type="subTitle" idx="1"/>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t</a:t>
            </a:r>
            <a:r>
              <a:rPr lang="en-US" sz="1400" dirty="0">
                <a:solidFill>
                  <a:schemeClr val="accent3"/>
                </a:solidFill>
              </a:rPr>
              <a:t>oken_system.cpp</a:t>
            </a:r>
            <a:endParaRPr sz="1400" dirty="0">
              <a:solidFill>
                <a:schemeClr val="accent3"/>
              </a:solidFill>
            </a:endParaRPr>
          </a:p>
        </p:txBody>
      </p:sp>
      <p:sp>
        <p:nvSpPr>
          <p:cNvPr id="15" name="Hộp Văn bản 14">
            <a:extLst>
              <a:ext uri="{FF2B5EF4-FFF2-40B4-BE49-F238E27FC236}">
                <a16:creationId xmlns:a16="http://schemas.microsoft.com/office/drawing/2014/main" id="{972B13B7-C961-1C4C-6487-1CCFCA0849EB}"/>
              </a:ext>
            </a:extLst>
          </p:cNvPr>
          <p:cNvSpPr txBox="1"/>
          <p:nvPr/>
        </p:nvSpPr>
        <p:spPr>
          <a:xfrm>
            <a:off x="1058574" y="646402"/>
            <a:ext cx="8271164" cy="2979534"/>
          </a:xfrm>
          <a:prstGeom prst="rect">
            <a:avLst/>
          </a:prstGeom>
          <a:noFill/>
        </p:spPr>
        <p:txBody>
          <a:bodyPr wrap="square" rtlCol="0">
            <a:spAutoFit/>
          </a:bodyPr>
          <a:lstStyle/>
          <a:p>
            <a:pPr>
              <a:lnSpc>
                <a:spcPct val="150000"/>
              </a:lnSpc>
            </a:pP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ReadMessage</a:t>
            </a:r>
            <a:r>
              <a:rPr lang="vi-VN" sz="1150" b="0" dirty="0">
                <a:solidFill>
                  <a:srgbClr val="CCCCCC"/>
                </a:solidFill>
                <a:effectLst/>
                <a:latin typeface="JetBrains Mono" panose="02000009000000000000" pitchFamily="49" charset="0"/>
              </a:rPr>
              <a:t>(</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usr_code</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secret_code</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empty</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return</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"Public message from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creator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a:t>
            </a:r>
            <a:r>
              <a:rPr lang="vi-VN" sz="1150" b="0" dirty="0">
                <a:solidFill>
                  <a:srgbClr val="CCCCCC"/>
                </a:solidFill>
                <a:effectLst/>
                <a:latin typeface="JetBrains Mono" panose="02000009000000000000" pitchFamily="49" charset="0"/>
              </a:rPr>
              <a:t>;</a:t>
            </a:r>
            <a:endParaRPr lang="en-US" sz="1150" b="0" dirty="0">
              <a:solidFill>
                <a:srgbClr val="CCCCCC"/>
              </a:solidFill>
              <a:effectLst/>
              <a:latin typeface="JetBrains Mono" panose="02000009000000000000" pitchFamily="49" charset="0"/>
            </a:endParaRPr>
          </a:p>
          <a:p>
            <a:pPr>
              <a:lnSpc>
                <a:spcPct val="150000"/>
              </a:lnSpc>
            </a:pPr>
            <a:r>
              <a:rPr lang="en-US" sz="1150" dirty="0">
                <a:solidFill>
                  <a:srgbClr val="CCCCCC"/>
                </a:solidFill>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receiver</a:t>
            </a:r>
            <a:r>
              <a:rPr lang="vi-VN" sz="1150" b="0" dirty="0">
                <a:solidFill>
                  <a:srgbClr val="CCCCCC"/>
                </a:solidFill>
                <a:effectLst/>
                <a:latin typeface="JetBrains Mono" panose="02000009000000000000" pitchFamily="49" charset="0"/>
              </a:rPr>
              <a:t> </a:t>
            </a:r>
            <a:r>
              <a:rPr lang="vi-VN" sz="1150" b="0" dirty="0">
                <a:solidFill>
                  <a:srgbClr val="D4D4D4"/>
                </a:solidFill>
                <a:effectLst/>
                <a:latin typeface="JetBrains Mono" panose="02000009000000000000" pitchFamily="49" charset="0"/>
              </a:rPr>
              <a:t>&amp;&amp;</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usr_code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secret_code</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return</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"Private message from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creator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message</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p>
          <a:p>
            <a:pPr>
              <a:lnSpc>
                <a:spcPct val="150000"/>
              </a:lnSpc>
            </a:pPr>
            <a:r>
              <a:rPr lang="en-US" sz="1150" b="0" dirty="0">
                <a:solidFill>
                  <a:srgbClr val="C586C0"/>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return</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"Incorrect secret code. You cannot read this message from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creator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en-US" sz="1150" b="0" dirty="0">
                <a:solidFill>
                  <a:srgbClr val="CCCCCC"/>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a:t>
            </a:r>
          </a:p>
          <a:p>
            <a:pPr>
              <a:lnSpc>
                <a:spcPct val="150000"/>
              </a:lnSpc>
            </a:pPr>
            <a:endParaRPr lang="vi-VN" sz="11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 name="Google Shape;465;p27">
            <a:extLst>
              <a:ext uri="{FF2B5EF4-FFF2-40B4-BE49-F238E27FC236}">
                <a16:creationId xmlns:a16="http://schemas.microsoft.com/office/drawing/2014/main" id="{6D98B77B-741E-3275-9473-94910BE7EE83}"/>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72D9F0"/>
              </a:buClr>
              <a:buSzPts val="2800"/>
              <a:buFont typeface="Fira Code"/>
              <a:buNone/>
              <a:tabLst/>
              <a:defRPr/>
            </a:pPr>
            <a:r>
              <a:rPr kumimoji="0" lang="en-US" sz="1400" b="0" i="0" u="none" strike="noStrike" kern="0" cap="none" spc="0" normalizeH="0" baseline="0" noProof="0" dirty="0">
                <a:ln>
                  <a:noFill/>
                </a:ln>
                <a:solidFill>
                  <a:srgbClr val="E7E7E7"/>
                </a:solidFill>
                <a:effectLst/>
                <a:uLnTx/>
                <a:uFillTx/>
                <a:latin typeface="Fira Code"/>
                <a:ea typeface="Fira Code"/>
                <a:cs typeface="Fira Code"/>
                <a:sym typeface="Fira Code"/>
              </a:rPr>
              <a:t>token_system.cpp</a:t>
            </a:r>
          </a:p>
        </p:txBody>
      </p:sp>
      <p:sp>
        <p:nvSpPr>
          <p:cNvPr id="10" name="Hộp Văn bản 9">
            <a:extLst>
              <a:ext uri="{FF2B5EF4-FFF2-40B4-BE49-F238E27FC236}">
                <a16:creationId xmlns:a16="http://schemas.microsoft.com/office/drawing/2014/main" id="{72EDBE9C-A409-6CBA-8B65-593142D624B7}"/>
              </a:ext>
            </a:extLst>
          </p:cNvPr>
          <p:cNvSpPr txBox="1"/>
          <p:nvPr/>
        </p:nvSpPr>
        <p:spPr>
          <a:xfrm>
            <a:off x="1013114" y="666295"/>
            <a:ext cx="4575462" cy="862544"/>
          </a:xfrm>
          <a:prstGeom prst="rect">
            <a:avLst/>
          </a:prstGeom>
          <a:noFill/>
        </p:spPr>
        <p:txBody>
          <a:bodyPr wrap="square">
            <a:spAutoFit/>
          </a:bodyPr>
          <a:lstStyle/>
          <a:p>
            <a:pPr>
              <a:lnSpc>
                <a:spcPct val="150000"/>
              </a:lnSpc>
            </a:pPr>
            <a:r>
              <a:rPr lang="nb-NO" sz="1150" b="0" dirty="0">
                <a:solidFill>
                  <a:srgbClr val="569CD6"/>
                </a:solidFill>
                <a:effectLst/>
                <a:latin typeface="JetBrains Mono" panose="02000009000000000000" pitchFamily="49" charset="0"/>
              </a:rPr>
              <a:t>class</a:t>
            </a:r>
            <a:r>
              <a:rPr lang="nb-NO" sz="1150" b="0" dirty="0">
                <a:solidFill>
                  <a:srgbClr val="CCCCCC"/>
                </a:solidFill>
                <a:effectLst/>
                <a:latin typeface="JetBrains Mono" panose="02000009000000000000" pitchFamily="49" charset="0"/>
              </a:rPr>
              <a:t> </a:t>
            </a:r>
            <a:r>
              <a:rPr lang="nb-NO" sz="1150" b="0" dirty="0">
                <a:solidFill>
                  <a:srgbClr val="4EC9B0"/>
                </a:solidFill>
                <a:effectLst/>
                <a:latin typeface="JetBrains Mono" panose="02000009000000000000" pitchFamily="49" charset="0"/>
              </a:rPr>
              <a:t>StoreToken</a:t>
            </a:r>
            <a:r>
              <a:rPr lang="nb-NO" sz="1150" b="0" dirty="0">
                <a:solidFill>
                  <a:srgbClr val="CCCCCC"/>
                </a:solidFill>
                <a:effectLst/>
                <a:latin typeface="JetBrains Mono" panose="02000009000000000000" pitchFamily="49" charset="0"/>
              </a:rPr>
              <a:t> {</a:t>
            </a:r>
          </a:p>
          <a:p>
            <a:pPr>
              <a:lnSpc>
                <a:spcPct val="150000"/>
              </a:lnSpc>
            </a:pPr>
            <a:r>
              <a:rPr lang="nb-NO" sz="1150" b="0" dirty="0">
                <a:solidFill>
                  <a:srgbClr val="569CD6"/>
                </a:solidFill>
                <a:effectLst/>
                <a:latin typeface="JetBrains Mono" panose="02000009000000000000" pitchFamily="49" charset="0"/>
              </a:rPr>
              <a:t>private:</a:t>
            </a:r>
            <a:endParaRPr lang="nb-NO" sz="1150" b="0" dirty="0">
              <a:solidFill>
                <a:srgbClr val="CCCCCC"/>
              </a:solidFill>
              <a:effectLst/>
              <a:latin typeface="JetBrains Mono" panose="02000009000000000000" pitchFamily="49" charset="0"/>
            </a:endParaRPr>
          </a:p>
          <a:p>
            <a:pPr>
              <a:lnSpc>
                <a:spcPct val="150000"/>
              </a:lnSpc>
            </a:pPr>
            <a:r>
              <a:rPr lang="nb-NO" sz="1150" b="0" dirty="0">
                <a:solidFill>
                  <a:srgbClr val="CCCCCC"/>
                </a:solidFill>
                <a:effectLst/>
                <a:latin typeface="JetBrains Mono" panose="02000009000000000000" pitchFamily="49" charset="0"/>
              </a:rPr>
              <a:t>    </a:t>
            </a:r>
            <a:r>
              <a:rPr lang="nb-NO" sz="1150" b="0" dirty="0">
                <a:solidFill>
                  <a:srgbClr val="4EC9B0"/>
                </a:solidFill>
                <a:effectLst/>
                <a:latin typeface="JetBrains Mono" panose="02000009000000000000" pitchFamily="49" charset="0"/>
              </a:rPr>
              <a:t>vector</a:t>
            </a:r>
            <a:r>
              <a:rPr lang="nb-NO" sz="1150" b="0" dirty="0">
                <a:solidFill>
                  <a:srgbClr val="D4D4D4"/>
                </a:solidFill>
                <a:effectLst/>
                <a:latin typeface="JetBrains Mono" panose="02000009000000000000" pitchFamily="49" charset="0"/>
              </a:rPr>
              <a:t>&lt;</a:t>
            </a:r>
            <a:r>
              <a:rPr lang="nb-NO" sz="1150" b="0" dirty="0">
                <a:solidFill>
                  <a:srgbClr val="4EC9B0"/>
                </a:solidFill>
                <a:effectLst/>
                <a:latin typeface="JetBrains Mono" panose="02000009000000000000" pitchFamily="49" charset="0"/>
              </a:rPr>
              <a:t>Token</a:t>
            </a:r>
            <a:r>
              <a:rPr lang="nb-NO" sz="1150" b="0" dirty="0">
                <a:solidFill>
                  <a:srgbClr val="D4D4D4"/>
                </a:solidFill>
                <a:effectLst/>
                <a:latin typeface="JetBrains Mono" panose="02000009000000000000" pitchFamily="49" charset="0"/>
              </a:rPr>
              <a:t>&gt;</a:t>
            </a:r>
            <a:r>
              <a:rPr lang="nb-NO" sz="1150" b="0" dirty="0">
                <a:solidFill>
                  <a:srgbClr val="CCCCCC"/>
                </a:solidFill>
                <a:effectLst/>
                <a:latin typeface="JetBrains Mono" panose="02000009000000000000" pitchFamily="49" charset="0"/>
              </a:rPr>
              <a:t> </a:t>
            </a:r>
            <a:r>
              <a:rPr lang="nb-NO" sz="1150" b="0" dirty="0">
                <a:solidFill>
                  <a:srgbClr val="9CDCFE"/>
                </a:solidFill>
                <a:effectLst/>
                <a:latin typeface="JetBrains Mono" panose="02000009000000000000" pitchFamily="49" charset="0"/>
              </a:rPr>
              <a:t>token_list</a:t>
            </a:r>
            <a:r>
              <a:rPr lang="nb-NO" sz="1150" b="0" dirty="0">
                <a:solidFill>
                  <a:srgbClr val="CCCCCC"/>
                </a:solidFill>
                <a:effectLst/>
                <a:latin typeface="JetBrains Mono" panose="02000009000000000000" pitchFamily="49" charset="0"/>
              </a:rPr>
              <a:t>;</a:t>
            </a:r>
          </a:p>
        </p:txBody>
      </p:sp>
      <p:sp>
        <p:nvSpPr>
          <p:cNvPr id="12" name="Hộp Văn bản 11">
            <a:extLst>
              <a:ext uri="{FF2B5EF4-FFF2-40B4-BE49-F238E27FC236}">
                <a16:creationId xmlns:a16="http://schemas.microsoft.com/office/drawing/2014/main" id="{47A0EC21-EFC0-BB98-32F3-4795C5D13E47}"/>
              </a:ext>
            </a:extLst>
          </p:cNvPr>
          <p:cNvSpPr txBox="1"/>
          <p:nvPr/>
        </p:nvSpPr>
        <p:spPr>
          <a:xfrm>
            <a:off x="1013114" y="1452639"/>
            <a:ext cx="7280780" cy="862544"/>
          </a:xfrm>
          <a:prstGeom prst="rect">
            <a:avLst/>
          </a:prstGeom>
          <a:noFill/>
        </p:spPr>
        <p:txBody>
          <a:bodyPr wrap="square">
            <a:spAutoFit/>
          </a:bodyPr>
          <a:lstStyle/>
          <a:p>
            <a:pPr>
              <a:lnSpc>
                <a:spcPct val="150000"/>
              </a:lnSpc>
            </a:pPr>
            <a:r>
              <a:rPr lang="nb-NO" sz="1150" b="0" dirty="0">
                <a:solidFill>
                  <a:srgbClr val="569CD6"/>
                </a:solidFill>
                <a:effectLst/>
                <a:latin typeface="JetBrains Mono" panose="02000009000000000000" pitchFamily="49" charset="0"/>
              </a:rPr>
              <a:t>public:</a:t>
            </a:r>
            <a:endParaRPr lang="nb-NO" sz="1150" b="0" dirty="0">
              <a:solidFill>
                <a:srgbClr val="CCCCCC"/>
              </a:solidFill>
              <a:effectLst/>
              <a:latin typeface="JetBrains Mono" panose="02000009000000000000" pitchFamily="49" charset="0"/>
            </a:endParaRPr>
          </a:p>
          <a:p>
            <a:pPr>
              <a:lnSpc>
                <a:spcPct val="150000"/>
              </a:lnSpc>
            </a:pPr>
            <a:r>
              <a:rPr lang="en-US" sz="1150" b="0" dirty="0">
                <a:solidFill>
                  <a:srgbClr val="6A9955"/>
                </a:solidFill>
                <a:effectLst/>
                <a:latin typeface="JetBrains Mono" panose="02000009000000000000" pitchFamily="49" charset="0"/>
              </a:rPr>
              <a:t>    /// Gets all the private and public token message for a user.</a:t>
            </a:r>
            <a:endParaRPr lang="en-US" sz="1150" b="0" dirty="0">
              <a:solidFill>
                <a:srgbClr val="CCCCCC"/>
              </a:solidFill>
              <a:effectLst/>
              <a:latin typeface="JetBrains Mono" panose="02000009000000000000" pitchFamily="49" charset="0"/>
            </a:endParaRPr>
          </a:p>
          <a:p>
            <a:pPr>
              <a:lnSpc>
                <a:spcPct val="150000"/>
              </a:lnSpc>
            </a:pPr>
            <a:r>
              <a:rPr lang="en-US" sz="1150" b="0" dirty="0">
                <a:solidFill>
                  <a:srgbClr val="CCCCCC"/>
                </a:solidFill>
                <a:effectLst/>
                <a:latin typeface="JetBrains Mono" panose="02000009000000000000" pitchFamily="49" charset="0"/>
              </a:rPr>
              <a:t>    </a:t>
            </a: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err="1">
                <a:solidFill>
                  <a:srgbClr val="DCDCAA"/>
                </a:solidFill>
                <a:effectLst/>
                <a:latin typeface="JetBrains Mono" panose="02000009000000000000" pitchFamily="49" charset="0"/>
              </a:rPr>
              <a:t>getMessagesForUser</a:t>
            </a:r>
            <a:r>
              <a:rPr lang="en-US" sz="1150" b="0" dirty="0">
                <a:solidFill>
                  <a:srgbClr val="CCCCCC"/>
                </a:solidFill>
                <a:effectLst/>
                <a:latin typeface="JetBrains Mono" panose="02000009000000000000" pitchFamily="49" charset="0"/>
              </a:rPr>
              <a:t>(</a:t>
            </a:r>
            <a:r>
              <a:rPr lang="en-US" sz="1150" b="0" dirty="0">
                <a:solidFill>
                  <a:srgbClr val="569CD6"/>
                </a:solidFill>
                <a:effectLst/>
                <a:latin typeface="JetBrains Mono" panose="02000009000000000000" pitchFamily="49" charset="0"/>
              </a:rPr>
              <a:t>const </a:t>
            </a:r>
            <a:r>
              <a:rPr lang="en-US" sz="1150" b="0" dirty="0">
                <a:solidFill>
                  <a:srgbClr val="4EC9B0"/>
                </a:solidFill>
                <a:effectLst/>
                <a:latin typeface="JetBrains Mono" panose="02000009000000000000" pitchFamily="49" charset="0"/>
              </a:rPr>
              <a:t>string</a:t>
            </a:r>
            <a:r>
              <a:rPr lang="en-US" sz="1150" b="0" dirty="0">
                <a:solidFill>
                  <a:srgbClr val="569CD6"/>
                </a:solidFill>
                <a:effectLst/>
                <a:latin typeface="JetBrains Mono" panose="02000009000000000000" pitchFamily="49" charset="0"/>
              </a:rPr>
              <a:t>&amp;</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usr_name</a:t>
            </a:r>
            <a:r>
              <a:rPr lang="en-US" sz="1150" b="0" dirty="0">
                <a:solidFill>
                  <a:srgbClr val="CCCCCC"/>
                </a:solidFill>
                <a:effectLst/>
                <a:latin typeface="JetBrains Mono" panose="02000009000000000000" pitchFamily="49" charset="0"/>
              </a:rPr>
              <a:t>) </a:t>
            </a:r>
            <a:r>
              <a:rPr lang="en-US" sz="1150" b="0" dirty="0">
                <a:solidFill>
                  <a:srgbClr val="569CD6"/>
                </a:solidFill>
                <a:effectLst/>
                <a:latin typeface="JetBrains Mono" panose="02000009000000000000" pitchFamily="49" charset="0"/>
              </a:rPr>
              <a:t>const</a:t>
            </a:r>
            <a:r>
              <a:rPr lang="en-US" sz="1150" b="0" dirty="0">
                <a:solidFill>
                  <a:srgbClr val="CCCCCC"/>
                </a:solidFill>
                <a:effectLst/>
                <a:latin typeface="JetBrains Mono" panose="02000009000000000000" pitchFamily="49" charset="0"/>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5;p27">
            <a:extLst>
              <a:ext uri="{FF2B5EF4-FFF2-40B4-BE49-F238E27FC236}">
                <a16:creationId xmlns:a16="http://schemas.microsoft.com/office/drawing/2014/main" id="{611E047F-946B-1A97-1E25-323EE1B4133F}"/>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72D9F0"/>
              </a:buClr>
              <a:buSzPts val="2800"/>
              <a:buFont typeface="Fira Code"/>
              <a:buNone/>
              <a:tabLst/>
              <a:defRPr/>
            </a:pPr>
            <a:r>
              <a:rPr kumimoji="0" lang="en-US" sz="1400" b="0" i="0" u="none" strike="noStrike" kern="0" cap="none" spc="0" normalizeH="0" baseline="0" noProof="0" dirty="0">
                <a:ln>
                  <a:noFill/>
                </a:ln>
                <a:solidFill>
                  <a:srgbClr val="E7E7E7"/>
                </a:solidFill>
                <a:effectLst/>
                <a:uLnTx/>
                <a:uFillTx/>
                <a:latin typeface="Fira Code"/>
                <a:ea typeface="Fira Code"/>
                <a:cs typeface="Fira Code"/>
                <a:sym typeface="Fira Code"/>
              </a:rPr>
              <a:t>token_system.cpp</a:t>
            </a:r>
          </a:p>
        </p:txBody>
      </p:sp>
      <p:sp>
        <p:nvSpPr>
          <p:cNvPr id="6" name="Hộp Văn bản 5">
            <a:extLst>
              <a:ext uri="{FF2B5EF4-FFF2-40B4-BE49-F238E27FC236}">
                <a16:creationId xmlns:a16="http://schemas.microsoft.com/office/drawing/2014/main" id="{9BAF8683-0DCA-B9F9-6906-4D573F05726C}"/>
              </a:ext>
            </a:extLst>
          </p:cNvPr>
          <p:cNvSpPr txBox="1"/>
          <p:nvPr/>
        </p:nvSpPr>
        <p:spPr>
          <a:xfrm>
            <a:off x="949037" y="667584"/>
            <a:ext cx="9753600" cy="3782574"/>
          </a:xfrm>
          <a:prstGeom prst="rect">
            <a:avLst/>
          </a:prstGeom>
          <a:noFill/>
        </p:spPr>
        <p:txBody>
          <a:bodyPr wrap="square">
            <a:spAutoFit/>
          </a:bodyPr>
          <a:lstStyle/>
          <a:p>
            <a:pPr>
              <a:lnSpc>
                <a:spcPct val="150000"/>
              </a:lnSpc>
            </a:pPr>
            <a:r>
              <a:rPr lang="en-US" sz="1150" b="0" dirty="0">
                <a:solidFill>
                  <a:srgbClr val="4EC9B0"/>
                </a:solidFill>
                <a:effectLst/>
                <a:latin typeface="JetBrains Mono" panose="02000009000000000000" pitchFamily="49" charset="0"/>
              </a:rPr>
              <a:t>string</a:t>
            </a:r>
            <a:r>
              <a:rPr lang="en-US" sz="1150" b="0" dirty="0">
                <a:solidFill>
                  <a:srgbClr val="CCCCCC"/>
                </a:solidFill>
                <a:effectLst/>
                <a:latin typeface="JetBrains Mono" panose="02000009000000000000" pitchFamily="49" charset="0"/>
              </a:rPr>
              <a:t> </a:t>
            </a:r>
            <a:r>
              <a:rPr lang="en-US" sz="1150" b="0" dirty="0" err="1">
                <a:solidFill>
                  <a:srgbClr val="9CDCFE"/>
                </a:solidFill>
                <a:effectLst/>
                <a:latin typeface="JetBrains Mono" panose="02000009000000000000" pitchFamily="49" charset="0"/>
              </a:rPr>
              <a:t>above_message</a:t>
            </a:r>
            <a:r>
              <a:rPr lang="en-US" sz="1150" b="0" dirty="0">
                <a:solidFill>
                  <a:srgbClr val="CCCCCC"/>
                </a:solidFill>
                <a:effectLst/>
                <a:latin typeface="JetBrains Mono" panose="02000009000000000000" pitchFamily="49" charset="0"/>
              </a:rPr>
              <a:t>;</a:t>
            </a:r>
            <a:endParaRPr lang="en-US" sz="1150" b="0" dirty="0">
              <a:solidFill>
                <a:srgbClr val="C586C0"/>
              </a:solidFill>
              <a:effectLst/>
              <a:latin typeface="JetBrains Mono" panose="02000009000000000000" pitchFamily="49" charset="0"/>
            </a:endParaRPr>
          </a:p>
          <a:p>
            <a:pPr>
              <a:lnSpc>
                <a:spcPct val="150000"/>
              </a:lnSpc>
            </a:pPr>
            <a:r>
              <a:rPr lang="vi-VN" sz="1150" b="0" dirty="0">
                <a:solidFill>
                  <a:srgbClr val="C586C0"/>
                </a:solidFill>
                <a:effectLst/>
                <a:latin typeface="JetBrains Mono" panose="02000009000000000000" pitchFamily="49" charset="0"/>
              </a:rPr>
              <a:t>for</a:t>
            </a: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 : </a:t>
            </a:r>
            <a:r>
              <a:rPr lang="vi-VN" sz="1150" b="0" dirty="0">
                <a:solidFill>
                  <a:srgbClr val="9CDCFE"/>
                </a:solidFill>
                <a:effectLst/>
                <a:latin typeface="JetBrains Mono" panose="02000009000000000000" pitchFamily="49" charset="0"/>
              </a:rPr>
              <a:t>token_list</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vi-VN" sz="1150" b="0" dirty="0" err="1">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err="1">
                <a:solidFill>
                  <a:srgbClr val="9CDCFE"/>
                </a:solidFill>
                <a:effectLst/>
                <a:latin typeface="JetBrains Mono" panose="02000009000000000000" pitchFamily="49" charset="0"/>
              </a:rPr>
              <a:t>token</a:t>
            </a:r>
            <a:r>
              <a:rPr lang="vi-VN" sz="1150" b="0" dirty="0" err="1">
                <a:solidFill>
                  <a:srgbClr val="CCCCCC"/>
                </a:solidFill>
                <a:effectLst/>
                <a:latin typeface="JetBrains Mono" panose="02000009000000000000" pitchFamily="49" charset="0"/>
              </a:rPr>
              <a:t>.</a:t>
            </a:r>
            <a:r>
              <a:rPr lang="vi-VN" sz="1150" b="0" dirty="0" err="1">
                <a:solidFill>
                  <a:srgbClr val="9CDCFE"/>
                </a:solidFill>
                <a:effectLst/>
                <a:latin typeface="JetBrains Mono" panose="02000009000000000000" pitchFamily="49" charset="0"/>
              </a:rPr>
              <a:t>creator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err="1">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6A9955"/>
                </a:solidFill>
                <a:effectLst/>
                <a:latin typeface="JetBrains Mono" panose="02000009000000000000" pitchFamily="49" charset="0"/>
              </a:rPr>
              <a:t>  </a:t>
            </a:r>
            <a:r>
              <a:rPr lang="en-US" sz="1150" b="0" dirty="0">
                <a:solidFill>
                  <a:srgbClr val="6A9955"/>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receiver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ReadMessage</a:t>
            </a:r>
            <a:r>
              <a:rPr lang="vi-VN" sz="1150" b="0" dirty="0">
                <a:solidFill>
                  <a:srgbClr val="CCCCCC"/>
                </a:solidFill>
                <a:effectLst/>
                <a:latin typeface="JetBrains Mono" panose="02000009000000000000" pitchFamily="49" charset="0"/>
              </a:rPr>
              <a:t>(</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D7BA7D"/>
                </a:solidFill>
                <a:effectLst/>
                <a:latin typeface="JetBrains Mono" panose="02000009000000000000" pitchFamily="49" charset="0"/>
              </a:rPr>
              <a:t>\n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en-US" sz="1150" dirty="0">
                <a:solidFill>
                  <a:srgbClr val="CCCCCC"/>
                </a:solidFill>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receiver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vi-VN" sz="1150" b="0" dirty="0" err="1">
                <a:solidFill>
                  <a:srgbClr val="DCDCAA"/>
                </a:solidFill>
                <a:effectLst/>
                <a:latin typeface="JetBrains Mono" panose="02000009000000000000" pitchFamily="49" charset="0"/>
              </a:rPr>
              <a:t>clearScreen</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"Enter the secret code for the message from "</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creator</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inp_code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getline</a:t>
            </a:r>
            <a:r>
              <a:rPr lang="vi-VN" sz="1150" b="0" dirty="0">
                <a:solidFill>
                  <a:srgbClr val="CCCCCC"/>
                </a:solidFill>
                <a:effectLst/>
                <a:latin typeface="JetBrains Mono" panose="02000009000000000000" pitchFamily="49" charset="0"/>
              </a:rPr>
              <a:t>(</a:t>
            </a:r>
            <a:r>
              <a:rPr lang="vi-VN" sz="1150" b="0" dirty="0">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cin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inp_code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token</a:t>
            </a:r>
            <a:r>
              <a:rPr lang="vi-VN" sz="1150" b="0" dirty="0">
                <a:solidFill>
                  <a:srgbClr val="CCCCCC"/>
                </a:solidFill>
                <a:effectLst/>
                <a:latin typeface="JetBrains Mono" panose="02000009000000000000" pitchFamily="49" charset="0"/>
              </a:rPr>
              <a:t>.</a:t>
            </a:r>
            <a:r>
              <a:rPr lang="vi-VN" sz="1150" b="0" dirty="0">
                <a:solidFill>
                  <a:srgbClr val="DCDCAA"/>
                </a:solidFill>
                <a:effectLst/>
                <a:latin typeface="JetBrains Mono" panose="02000009000000000000" pitchFamily="49" charset="0"/>
              </a:rPr>
              <a:t>ReadMessage</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usr_name</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inp_code</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D7BA7D"/>
                </a:solidFill>
                <a:effectLst/>
                <a:latin typeface="JetBrains Mono" panose="02000009000000000000" pitchFamily="49" charset="0"/>
              </a:rPr>
              <a:t>\n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return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above_message</a:t>
            </a:r>
            <a:r>
              <a:rPr lang="vi-VN" sz="1150" b="0" dirty="0">
                <a:solidFill>
                  <a:srgbClr val="CCCCCC"/>
                </a:solidFill>
                <a:effectLst/>
                <a:latin typeface="JetBrains Mono" panose="02000009000000000000" pitchFamily="49" charset="0"/>
              </a:rPr>
              <a:t>;</a:t>
            </a:r>
            <a:endParaRPr lang="en-US" sz="1150" b="0" dirty="0">
              <a:solidFill>
                <a:srgbClr val="CCCCCC"/>
              </a:solidFill>
              <a:effectLst/>
              <a:latin typeface="JetBrains Mono" panose="02000009000000000000" pitchFamily="49" charset="0"/>
            </a:endParaRPr>
          </a:p>
          <a:p>
            <a:pPr>
              <a:lnSpc>
                <a:spcPct val="150000"/>
              </a:lnSpc>
            </a:pPr>
            <a:r>
              <a:rPr lang="vi-VN" sz="1150" b="0" dirty="0">
                <a:solidFill>
                  <a:srgbClr val="CCCCCC"/>
                </a:solidFill>
                <a:effectLst/>
                <a:latin typeface="JetBrains Mono" panose="02000009000000000000" pitchFamily="49" charset="0"/>
              </a:rPr>
              <a:t>}</a:t>
            </a:r>
          </a:p>
        </p:txBody>
      </p:sp>
    </p:spTree>
    <p:extLst>
      <p:ext uri="{BB962C8B-B14F-4D97-AF65-F5344CB8AC3E}">
        <p14:creationId xmlns:p14="http://schemas.microsoft.com/office/powerpoint/2010/main" val="2523177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82AE64E-6065-B9D3-734B-3235C7743105}"/>
              </a:ext>
            </a:extLst>
          </p:cNvPr>
          <p:cNvSpPr txBox="1"/>
          <p:nvPr/>
        </p:nvSpPr>
        <p:spPr>
          <a:xfrm>
            <a:off x="1046018" y="669019"/>
            <a:ext cx="10023764" cy="3517117"/>
          </a:xfrm>
          <a:prstGeom prst="rect">
            <a:avLst/>
          </a:prstGeom>
          <a:noFill/>
        </p:spPr>
        <p:txBody>
          <a:bodyPr wrap="square">
            <a:spAutoFit/>
          </a:bodyPr>
          <a:lstStyle/>
          <a:p>
            <a:pPr>
              <a:lnSpc>
                <a:spcPct val="150000"/>
              </a:lnSpc>
            </a:pPr>
            <a:r>
              <a:rPr lang="vi-VN" sz="1150" b="0" dirty="0" err="1">
                <a:solidFill>
                  <a:srgbClr val="569CD6"/>
                </a:solidFill>
                <a:effectLst/>
                <a:latin typeface="JetBrains Mono" panose="02000009000000000000" pitchFamily="49" charset="0"/>
              </a:rPr>
              <a:t>int</a:t>
            </a:r>
            <a:r>
              <a:rPr lang="vi-VN" sz="1150" b="0" dirty="0">
                <a:solidFill>
                  <a:srgbClr val="CCCCCC"/>
                </a:solidFill>
                <a:effectLst/>
                <a:latin typeface="JetBrains Mono" panose="02000009000000000000" pitchFamily="49" charset="0"/>
              </a:rPr>
              <a:t> </a:t>
            </a:r>
            <a:r>
              <a:rPr lang="vi-VN" sz="1150" b="0" dirty="0" err="1">
                <a:solidFill>
                  <a:srgbClr val="DCDCAA"/>
                </a:solidFill>
                <a:effectLst/>
                <a:latin typeface="JetBrains Mono" panose="02000009000000000000" pitchFamily="49" charset="0"/>
              </a:rPr>
              <a:t>main</a:t>
            </a:r>
            <a:r>
              <a:rPr lang="vi-VN" sz="1150" b="0" dirty="0">
                <a:solidFill>
                  <a:srgbClr val="CCCCCC"/>
                </a:solidFill>
                <a:effectLst/>
                <a:latin typeface="JetBrains Mono" panose="02000009000000000000" pitchFamily="49" charset="0"/>
              </a:rPr>
              <a:t>() {</a:t>
            </a:r>
          </a:p>
          <a:p>
            <a:pPr>
              <a:lnSpc>
                <a:spcPct val="150000"/>
              </a:lnSpc>
            </a:pPr>
            <a:r>
              <a:rPr lang="en-US" sz="1150" dirty="0">
                <a:solidFill>
                  <a:srgbClr val="CCCCCC"/>
                </a:solidFill>
                <a:latin typeface="JetBrains Mono" panose="02000009000000000000" pitchFamily="49" charset="0"/>
              </a:rPr>
              <a:t>  </a:t>
            </a:r>
            <a:r>
              <a:rPr lang="vi-VN" sz="1150" b="0" dirty="0">
                <a:solidFill>
                  <a:srgbClr val="4EC9B0"/>
                </a:solidFill>
                <a:effectLst/>
                <a:latin typeface="JetBrains Mono" panose="02000009000000000000" pitchFamily="49" charset="0"/>
              </a:rPr>
              <a:t>StoreToken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store</a:t>
            </a:r>
            <a:r>
              <a:rPr lang="vi-VN" sz="1150" b="0" dirty="0">
                <a:solidFill>
                  <a:srgbClr val="CCCCCC"/>
                </a:solidFill>
                <a:effectLst/>
                <a:latin typeface="JetBrains Mono" panose="02000009000000000000" pitchFamily="49" charset="0"/>
              </a:rPr>
              <a:t>;</a:t>
            </a:r>
            <a:br>
              <a:rPr lang="vi-VN" sz="1150" b="0" dirty="0">
                <a:solidFill>
                  <a:srgbClr val="CCCCCC"/>
                </a:solidFill>
                <a:effectLst/>
                <a:latin typeface="JetBrains Mono" panose="02000009000000000000" pitchFamily="49" charset="0"/>
              </a:rPr>
            </a:b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while</a:t>
            </a:r>
            <a:r>
              <a:rPr lang="vi-VN" sz="1150" b="0" dirty="0">
                <a:solidFill>
                  <a:srgbClr val="CCCCCC"/>
                </a:solidFill>
                <a:effectLst/>
                <a:latin typeface="JetBrains Mono" panose="02000009000000000000" pitchFamily="49" charset="0"/>
              </a:rPr>
              <a:t> (</a:t>
            </a:r>
            <a:r>
              <a:rPr lang="vi-VN" sz="1150" b="0" dirty="0">
                <a:solidFill>
                  <a:srgbClr val="569CD6"/>
                </a:solidFill>
                <a:effectLst/>
                <a:latin typeface="JetBrains Mono" panose="02000009000000000000" pitchFamily="49" charset="0"/>
              </a:rPr>
              <a:t>true</a:t>
            </a:r>
            <a:r>
              <a:rPr lang="vi-VN" sz="1150" b="0" dirty="0">
                <a:solidFill>
                  <a:srgbClr val="CCCCCC"/>
                </a:solidFill>
                <a:effectLst/>
                <a:latin typeface="JetBrains Mono" panose="02000009000000000000" pitchFamily="49" charset="0"/>
              </a:rPr>
              <a:t>) {</a:t>
            </a:r>
          </a:p>
          <a:p>
            <a:pPr>
              <a:lnSpc>
                <a:spcPct val="150000"/>
              </a:lnSpc>
            </a:pPr>
            <a:r>
              <a:rPr lang="vi-VN" sz="1150" b="0" dirty="0">
                <a:solidFill>
                  <a:srgbClr val="CCCCCC"/>
                </a:solidFill>
                <a:effectLst/>
                <a:latin typeface="JetBrains Mono" panose="02000009000000000000" pitchFamily="49" charset="0"/>
              </a:rPr>
              <a:t>  </a:t>
            </a:r>
            <a:r>
              <a:rPr lang="en-US"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mainMenu</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a:t>
            </a:r>
            <a:r>
              <a:rPr lang="vi-VN" sz="1150" b="0" dirty="0">
                <a:solidFill>
                  <a:srgbClr val="D7BA7D"/>
                </a:solidFill>
                <a:effectLst/>
                <a:latin typeface="JetBrains Mono" panose="02000009000000000000" pitchFamily="49" charset="0"/>
              </a:rPr>
              <a:t>\n</a:t>
            </a:r>
            <a:r>
              <a:rPr lang="vi-VN" sz="1150" b="0" dirty="0">
                <a:solidFill>
                  <a:srgbClr val="CE9178"/>
                </a:solidFill>
                <a:effectLst/>
                <a:latin typeface="JetBrains Mono" panose="02000009000000000000" pitchFamily="49" charset="0"/>
              </a:rPr>
              <a:t>Enter your selection: "</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string</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getline</a:t>
            </a:r>
            <a:r>
              <a:rPr lang="vi-VN" sz="1150" b="0" dirty="0">
                <a:solidFill>
                  <a:srgbClr val="CCCCCC"/>
                </a:solidFill>
                <a:effectLst/>
                <a:latin typeface="JetBrains Mono" panose="02000009000000000000" pitchFamily="49" charset="0"/>
              </a:rPr>
              <a:t>(</a:t>
            </a:r>
            <a:r>
              <a:rPr lang="vi-VN" sz="1150" b="0" dirty="0">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cin</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a:t>
            </a:r>
            <a:br>
              <a:rPr lang="vi-VN" sz="1150" b="0" dirty="0">
                <a:solidFill>
                  <a:srgbClr val="CCCCCC"/>
                </a:solidFill>
                <a:effectLst/>
                <a:latin typeface="JetBrains Mono" panose="02000009000000000000" pitchFamily="49" charset="0"/>
              </a:rPr>
            </a:b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"0"</a:t>
            </a:r>
            <a:r>
              <a:rPr lang="vi-VN" sz="1150" b="0" dirty="0">
                <a:solidFill>
                  <a:srgbClr val="CCCCCC"/>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break</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if</a:t>
            </a:r>
            <a:r>
              <a:rPr lang="vi-VN" sz="1150" b="0" dirty="0">
                <a:solidFill>
                  <a:srgbClr val="CCCCCC"/>
                </a:solidFill>
                <a:effectLst/>
                <a:latin typeface="JetBrains Mono" panose="02000009000000000000" pitchFamily="49" charset="0"/>
              </a:rPr>
              <a:t> (</a:t>
            </a:r>
            <a:r>
              <a:rPr lang="vi-VN" sz="1150" b="0" dirty="0">
                <a:solidFill>
                  <a:srgbClr val="9CDCFE"/>
                </a:solidFill>
                <a:effectLst/>
                <a:latin typeface="JetBrains Mono" panose="02000009000000000000" pitchFamily="49" charset="0"/>
              </a:rPr>
              <a:t>inp</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"1"</a:t>
            </a:r>
            <a:r>
              <a:rPr lang="vi-VN" sz="1150" b="0" dirty="0">
                <a:solidFill>
                  <a:srgbClr val="CCCCCC"/>
                </a:solidFill>
                <a:effectLst/>
                <a:latin typeface="JetBrains Mono" panose="02000009000000000000" pitchFamily="49" charset="0"/>
              </a:rPr>
              <a:t>)</a:t>
            </a:r>
            <a:r>
              <a:rPr lang="en-US"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sessionMenuSelection</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store</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else</a:t>
            </a:r>
            <a:r>
              <a:rPr lang="vi-VN" sz="1150" b="0" dirty="0">
                <a:solidFill>
                  <a:srgbClr val="CCCCCC"/>
                </a:solidFill>
                <a:effectLst/>
                <a:latin typeface="JetBrains Mono" panose="02000009000000000000" pitchFamily="49" charset="0"/>
              </a:rPr>
              <a:t> </a:t>
            </a:r>
            <a:r>
              <a:rPr lang="vi-VN" sz="1150" b="0" dirty="0">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a:solidFill>
                  <a:srgbClr val="9CDCFE"/>
                </a:solidFill>
                <a:effectLst/>
                <a:latin typeface="JetBrains Mono" panose="02000009000000000000" pitchFamily="49" charset="0"/>
              </a:rPr>
              <a:t>cout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a:solidFill>
                  <a:srgbClr val="CE9178"/>
                </a:solidFill>
                <a:effectLst/>
                <a:latin typeface="JetBrains Mono" panose="02000009000000000000" pitchFamily="49" charset="0"/>
              </a:rPr>
              <a:t>"Invalid option. </a:t>
            </a:r>
            <a:r>
              <a:rPr lang="vi-VN" sz="1150" b="0" dirty="0" err="1">
                <a:solidFill>
                  <a:srgbClr val="CE9178"/>
                </a:solidFill>
                <a:effectLst/>
                <a:latin typeface="JetBrains Mono" panose="02000009000000000000" pitchFamily="49" charset="0"/>
              </a:rPr>
              <a:t>Please</a:t>
            </a:r>
            <a:r>
              <a:rPr lang="vi-VN" sz="1150" b="0" dirty="0">
                <a:solidFill>
                  <a:srgbClr val="CE9178"/>
                </a:solidFill>
                <a:effectLst/>
                <a:latin typeface="JetBrains Mono" panose="02000009000000000000" pitchFamily="49" charset="0"/>
              </a:rPr>
              <a:t> </a:t>
            </a:r>
            <a:r>
              <a:rPr lang="vi-VN" sz="1150" b="0" dirty="0" err="1">
                <a:solidFill>
                  <a:srgbClr val="CE9178"/>
                </a:solidFill>
                <a:effectLst/>
                <a:latin typeface="JetBrains Mono" panose="02000009000000000000" pitchFamily="49" charset="0"/>
              </a:rPr>
              <a:t>try</a:t>
            </a:r>
            <a:r>
              <a:rPr lang="vi-VN" sz="1150" b="0" dirty="0">
                <a:solidFill>
                  <a:srgbClr val="CE9178"/>
                </a:solidFill>
                <a:effectLst/>
                <a:latin typeface="JetBrains Mono" panose="02000009000000000000" pitchFamily="49" charset="0"/>
              </a:rPr>
              <a:t> </a:t>
            </a:r>
            <a:r>
              <a:rPr lang="vi-VN" sz="1150" b="0" dirty="0" err="1">
                <a:solidFill>
                  <a:srgbClr val="CE9178"/>
                </a:solidFill>
                <a:effectLst/>
                <a:latin typeface="JetBrains Mono" panose="02000009000000000000" pitchFamily="49" charset="0"/>
              </a:rPr>
              <a:t>again</a:t>
            </a:r>
            <a:r>
              <a:rPr lang="vi-VN" sz="1150" b="0" dirty="0">
                <a:solidFill>
                  <a:srgbClr val="CE9178"/>
                </a:solidFill>
                <a:effectLst/>
                <a:latin typeface="JetBrains Mono" panose="02000009000000000000" pitchFamily="49" charset="0"/>
              </a:rPr>
              <a:t>."</a:t>
            </a:r>
            <a:r>
              <a:rPr lang="vi-VN" sz="1150" b="0" dirty="0">
                <a:solidFill>
                  <a:srgbClr val="CCCCCC"/>
                </a:solidFill>
                <a:effectLst/>
                <a:latin typeface="JetBrains Mono" panose="02000009000000000000" pitchFamily="49" charset="0"/>
              </a:rPr>
              <a:t> </a:t>
            </a:r>
            <a:r>
              <a:rPr lang="vi-VN" sz="1150" b="0" dirty="0">
                <a:solidFill>
                  <a:srgbClr val="DCDCAA"/>
                </a:solidFill>
                <a:effectLst/>
                <a:latin typeface="JetBrains Mono" panose="02000009000000000000" pitchFamily="49" charset="0"/>
              </a:rPr>
              <a:t>&lt;&lt;</a:t>
            </a:r>
            <a:r>
              <a:rPr lang="vi-VN" sz="1150" b="0" dirty="0">
                <a:solidFill>
                  <a:srgbClr val="CCCCCC"/>
                </a:solidFill>
                <a:effectLst/>
                <a:latin typeface="JetBrains Mono" panose="02000009000000000000" pitchFamily="49" charset="0"/>
              </a:rPr>
              <a:t> </a:t>
            </a:r>
            <a:r>
              <a:rPr lang="vi-VN" sz="1150" b="0" dirty="0" err="1">
                <a:solidFill>
                  <a:srgbClr val="4EC9B0"/>
                </a:solidFill>
                <a:effectLst/>
                <a:latin typeface="JetBrains Mono" panose="02000009000000000000" pitchFamily="49" charset="0"/>
              </a:rPr>
              <a:t>std</a:t>
            </a:r>
            <a:r>
              <a:rPr lang="vi-VN" sz="1150" b="0" dirty="0">
                <a:solidFill>
                  <a:srgbClr val="CCCCCC"/>
                </a:solidFill>
                <a:effectLst/>
                <a:latin typeface="JetBrains Mono" panose="02000009000000000000" pitchFamily="49" charset="0"/>
              </a:rPr>
              <a:t>::</a:t>
            </a:r>
            <a:r>
              <a:rPr lang="vi-VN" sz="1150" b="0" dirty="0" err="1">
                <a:solidFill>
                  <a:srgbClr val="DCDCAA"/>
                </a:solidFill>
                <a:effectLst/>
                <a:latin typeface="JetBrains Mono" panose="02000009000000000000" pitchFamily="49" charset="0"/>
              </a:rPr>
              <a:t>endl</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  }</a:t>
            </a:r>
            <a:br>
              <a:rPr lang="vi-VN" sz="1150" b="0" dirty="0">
                <a:solidFill>
                  <a:srgbClr val="CCCCCC"/>
                </a:solidFill>
                <a:effectLst/>
                <a:latin typeface="JetBrains Mono" panose="02000009000000000000" pitchFamily="49" charset="0"/>
              </a:rPr>
            </a:br>
            <a:r>
              <a:rPr lang="vi-VN" sz="1150" b="0" dirty="0">
                <a:solidFill>
                  <a:srgbClr val="CCCCCC"/>
                </a:solidFill>
                <a:effectLst/>
                <a:latin typeface="JetBrains Mono" panose="02000009000000000000" pitchFamily="49" charset="0"/>
              </a:rPr>
              <a:t>  </a:t>
            </a:r>
            <a:r>
              <a:rPr lang="vi-VN" sz="1150" b="0" dirty="0">
                <a:solidFill>
                  <a:srgbClr val="C586C0"/>
                </a:solidFill>
                <a:effectLst/>
                <a:latin typeface="JetBrains Mono" panose="02000009000000000000" pitchFamily="49" charset="0"/>
              </a:rPr>
              <a:t>return</a:t>
            </a:r>
            <a:r>
              <a:rPr lang="vi-VN" sz="1150" b="0" dirty="0">
                <a:solidFill>
                  <a:srgbClr val="CCCCCC"/>
                </a:solidFill>
                <a:effectLst/>
                <a:latin typeface="JetBrains Mono" panose="02000009000000000000" pitchFamily="49" charset="0"/>
              </a:rPr>
              <a:t> </a:t>
            </a:r>
            <a:r>
              <a:rPr lang="vi-VN" sz="1150" b="0" dirty="0">
                <a:solidFill>
                  <a:srgbClr val="B5CEA8"/>
                </a:solidFill>
                <a:effectLst/>
                <a:latin typeface="JetBrains Mono" panose="02000009000000000000" pitchFamily="49" charset="0"/>
              </a:rPr>
              <a:t>0</a:t>
            </a:r>
            <a:r>
              <a:rPr lang="vi-VN" sz="1150" b="0" dirty="0">
                <a:solidFill>
                  <a:srgbClr val="CCCCCC"/>
                </a:solidFill>
                <a:effectLst/>
                <a:latin typeface="JetBrains Mono" panose="02000009000000000000" pitchFamily="49" charset="0"/>
              </a:rPr>
              <a:t>;</a:t>
            </a:r>
          </a:p>
          <a:p>
            <a:pPr>
              <a:lnSpc>
                <a:spcPct val="150000"/>
              </a:lnSpc>
            </a:pPr>
            <a:r>
              <a:rPr lang="vi-VN" sz="1150" b="0" dirty="0">
                <a:solidFill>
                  <a:srgbClr val="CCCCCC"/>
                </a:solidFill>
                <a:effectLst/>
                <a:latin typeface="JetBrains Mono" panose="02000009000000000000" pitchFamily="49" charset="0"/>
              </a:rPr>
              <a:t>}</a:t>
            </a:r>
          </a:p>
        </p:txBody>
      </p:sp>
      <p:sp>
        <p:nvSpPr>
          <p:cNvPr id="8" name="Google Shape;465;p27">
            <a:extLst>
              <a:ext uri="{FF2B5EF4-FFF2-40B4-BE49-F238E27FC236}">
                <a16:creationId xmlns:a16="http://schemas.microsoft.com/office/drawing/2014/main" id="{D7F3DC57-FD31-A738-E522-2617EF97CA64}"/>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3"/>
                </a:solidFill>
              </a:rPr>
              <a:t>token_system.cpp</a:t>
            </a:r>
          </a:p>
        </p:txBody>
      </p:sp>
    </p:spTree>
    <p:extLst>
      <p:ext uri="{BB962C8B-B14F-4D97-AF65-F5344CB8AC3E}">
        <p14:creationId xmlns:p14="http://schemas.microsoft.com/office/powerpoint/2010/main" val="162614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126</TotalTime>
  <Words>1590</Words>
  <Application>Microsoft Macintosh PowerPoint</Application>
  <PresentationFormat>On-screen Show (16:9)</PresentationFormat>
  <Paragraphs>191</Paragraphs>
  <Slides>19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Cooper Black</vt:lpstr>
      <vt:lpstr>Fira Code</vt:lpstr>
      <vt:lpstr>Clear Sans Bold</vt:lpstr>
      <vt:lpstr>Clear Sans</vt:lpstr>
      <vt:lpstr>Clear Sans Medium</vt:lpstr>
      <vt:lpstr>Arial</vt:lpstr>
      <vt:lpstr>JetBrains Mono</vt:lpstr>
      <vt:lpstr>Noto Sans Bold</vt:lpstr>
      <vt:lpstr>Goudy Stout</vt:lpstr>
      <vt:lpstr>Times New Roman</vt:lpstr>
      <vt:lpstr>Programming Language Workshop for Beginners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Hoàng Trương Nhật</dc:creator>
  <cp:lastModifiedBy>MACBOOK PRO</cp:lastModifiedBy>
  <cp:revision>32</cp:revision>
  <dcterms:modified xsi:type="dcterms:W3CDTF">2024-04-20T15:45:24Z</dcterms:modified>
</cp:coreProperties>
</file>